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0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88" r:id="rId4"/>
    <p:sldId id="258" r:id="rId5"/>
    <p:sldId id="286" r:id="rId6"/>
    <p:sldId id="264" r:id="rId7"/>
    <p:sldId id="287" r:id="rId8"/>
    <p:sldId id="267" r:id="rId9"/>
    <p:sldId id="263" r:id="rId10"/>
    <p:sldId id="260" r:id="rId11"/>
    <p:sldId id="270" r:id="rId12"/>
    <p:sldId id="271" r:id="rId13"/>
    <p:sldId id="289" r:id="rId14"/>
    <p:sldId id="290" r:id="rId15"/>
    <p:sldId id="292" r:id="rId16"/>
    <p:sldId id="261" r:id="rId17"/>
    <p:sldId id="273" r:id="rId18"/>
    <p:sldId id="274" r:id="rId19"/>
    <p:sldId id="276" r:id="rId20"/>
    <p:sldId id="278" r:id="rId21"/>
    <p:sldId id="262" r:id="rId22"/>
    <p:sldId id="299" r:id="rId23"/>
    <p:sldId id="301" r:id="rId24"/>
    <p:sldId id="302" r:id="rId25"/>
    <p:sldId id="303" r:id="rId26"/>
    <p:sldId id="304" r:id="rId27"/>
    <p:sldId id="305" r:id="rId28"/>
    <p:sldId id="306" r:id="rId29"/>
  </p:sldIdLst>
  <p:sldSz cx="9144000" cy="6858000" type="screen4x3"/>
  <p:notesSz cx="9144000" cy="6858000"/>
  <p:embeddedFontLst>
    <p:embeddedFont>
      <p:font typeface="Comic Sans MS" panose="030F0702030302020204" pitchFamily="66" charset="0"/>
      <p:regular r:id="rId32"/>
      <p:bold r:id="rId33"/>
      <p:italic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buClr>
        <a:srgbClr val="FF0000"/>
      </a:buClr>
      <a:buFont typeface="Comic Sans MS" pitchFamily="66" charset="0"/>
      <a:buChar char="*"/>
      <a:defRPr sz="2200" b="1" kern="1200">
        <a:solidFill>
          <a:srgbClr val="FFCC66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buClr>
        <a:srgbClr val="FF0000"/>
      </a:buClr>
      <a:buFont typeface="Comic Sans MS" pitchFamily="66" charset="0"/>
      <a:buChar char="*"/>
      <a:defRPr sz="2200" b="1" kern="1200">
        <a:solidFill>
          <a:srgbClr val="FFCC66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buClr>
        <a:srgbClr val="FF0000"/>
      </a:buClr>
      <a:buFont typeface="Comic Sans MS" pitchFamily="66" charset="0"/>
      <a:buChar char="*"/>
      <a:defRPr sz="2200" b="1" kern="1200">
        <a:solidFill>
          <a:srgbClr val="FFCC66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buClr>
        <a:srgbClr val="FF0000"/>
      </a:buClr>
      <a:buFont typeface="Comic Sans MS" pitchFamily="66" charset="0"/>
      <a:buChar char="*"/>
      <a:defRPr sz="2200" b="1" kern="1200">
        <a:solidFill>
          <a:srgbClr val="FFCC66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buClr>
        <a:srgbClr val="FF0000"/>
      </a:buClr>
      <a:buFont typeface="Comic Sans MS" pitchFamily="66" charset="0"/>
      <a:buChar char="*"/>
      <a:defRPr sz="2200" b="1" kern="1200">
        <a:solidFill>
          <a:srgbClr val="FFCC66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200" b="1" kern="1200">
        <a:solidFill>
          <a:srgbClr val="FFCC66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200" b="1" kern="1200">
        <a:solidFill>
          <a:srgbClr val="FFCC66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200" b="1" kern="1200">
        <a:solidFill>
          <a:srgbClr val="FFCC66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200" b="1" kern="1200">
        <a:solidFill>
          <a:srgbClr val="FFCC66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757"/>
    <a:srgbClr val="FFD37B"/>
    <a:srgbClr val="FFD787"/>
    <a:srgbClr val="FF3300"/>
    <a:srgbClr val="EC0000"/>
    <a:srgbClr val="996600"/>
    <a:srgbClr val="FFCC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90" autoAdjust="0"/>
    <p:restoredTop sz="90747" autoAdjust="0"/>
  </p:normalViewPr>
  <p:slideViewPr>
    <p:cSldViewPr>
      <p:cViewPr>
        <p:scale>
          <a:sx n="66" d="100"/>
          <a:sy n="66" d="100"/>
        </p:scale>
        <p:origin x="-165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fld id="{28BC2871-6962-4E4C-B7D5-1810D0E866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512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C0AD6-2480-4BDB-82B8-9C12C53783D3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92FDB-7F39-43DC-AB23-7A95BD3D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89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Western</a:t>
            </a:r>
            <a:r>
              <a:rPr lang="en-US" baseline="0" dirty="0" smtClean="0"/>
              <a:t> Term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92FDB-7F39-43DC-AB23-7A95BD3DCE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972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92FDB-7F39-43DC-AB23-7A95BD3DCE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684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Notice</a:t>
            </a:r>
            <a:r>
              <a:rPr lang="en-US" baseline="0" dirty="0" smtClean="0"/>
              <a:t> the line is not ending and goes back and forth.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92FDB-7F39-43DC-AB23-7A95BD3DCE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17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Humaness</a:t>
            </a:r>
            <a:r>
              <a:rPr lang="en-US" dirty="0" smtClean="0"/>
              <a:t> is the most important!  Tied to the Golden</a:t>
            </a:r>
            <a:r>
              <a:rPr lang="en-US" baseline="0" dirty="0" smtClean="0"/>
              <a:t> Rule – due unto others what you would have them do to you.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92FDB-7F39-43DC-AB23-7A95BD3DCE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96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5325" y="457200"/>
            <a:ext cx="186213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55738" y="457200"/>
            <a:ext cx="5437187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455738" y="457200"/>
            <a:ext cx="7451725" cy="563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55738" y="1981200"/>
            <a:ext cx="36496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64966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2413" cy="6856413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455738" y="457200"/>
            <a:ext cx="7451725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5738" y="1981200"/>
            <a:ext cx="7451725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0"/>
            <a:ext cx="1389063" cy="6856413"/>
          </a:xfrm>
          <a:prstGeom prst="rect">
            <a:avLst/>
          </a:prstGeom>
          <a:gradFill rotWithShape="0">
            <a:gsLst>
              <a:gs pos="0">
                <a:srgbClr val="FFCC66">
                  <a:gamma/>
                  <a:shade val="49804"/>
                  <a:invGamma/>
                </a:srgbClr>
              </a:gs>
              <a:gs pos="50000">
                <a:srgbClr val="FFCC66"/>
              </a:gs>
              <a:gs pos="100000">
                <a:srgbClr val="FFCC66">
                  <a:gamma/>
                  <a:shade val="49804"/>
                  <a:invGamma/>
                </a:srgb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Comic Sans MS" pitchFamily="66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Comic Sans MS" pitchFamily="66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Comic Sans MS" pitchFamily="66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Comic Sans MS" pitchFamily="66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9vfMj1Fae0s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 descr="Confucian scholar-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6000" contrast="12000"/>
          </a:blip>
          <a:srcRect/>
          <a:stretch>
            <a:fillRect/>
          </a:stretch>
        </p:blipFill>
        <p:spPr>
          <a:xfrm>
            <a:off x="0" y="2362200"/>
            <a:ext cx="1371600" cy="1566863"/>
          </a:xfrm>
          <a:noFill/>
          <a:ln w="9525">
            <a:solidFill>
              <a:schemeClr val="bg1"/>
            </a:solidFill>
          </a:ln>
        </p:spPr>
      </p:pic>
      <p:sp>
        <p:nvSpPr>
          <p:cNvPr id="2062" name="WordArt 14"/>
          <p:cNvSpPr>
            <a:spLocks noChangeArrowheads="1" noChangeShapeType="1" noTextEdit="1"/>
          </p:cNvSpPr>
          <p:nvPr/>
        </p:nvSpPr>
        <p:spPr bwMode="auto">
          <a:xfrm>
            <a:off x="3048000" y="762000"/>
            <a:ext cx="4419600" cy="411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>
                <a:ln w="19050">
                  <a:solidFill>
                    <a:srgbClr val="FFC757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OrientNarrow"/>
              </a:rPr>
              <a:t>Chinese</a:t>
            </a:r>
          </a:p>
          <a:p>
            <a:pPr algn="ctr"/>
            <a:r>
              <a:rPr lang="en-US" sz="4400" i="1" kern="10" dirty="0">
                <a:ln w="19050">
                  <a:solidFill>
                    <a:srgbClr val="FFC757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OrientNarrow"/>
              </a:rPr>
              <a:t>Philosophies</a:t>
            </a:r>
          </a:p>
          <a:p>
            <a:pPr algn="ctr">
              <a:buNone/>
            </a:pPr>
            <a:r>
              <a:rPr lang="en-US" sz="4400" kern="10" dirty="0">
                <a:ln w="19050">
                  <a:solidFill>
                    <a:srgbClr val="FFC757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OrientNarrow"/>
              </a:rPr>
              <a:t>&amp;</a:t>
            </a:r>
          </a:p>
          <a:p>
            <a:pPr algn="ctr"/>
            <a:r>
              <a:rPr lang="en-US" sz="4400" kern="10" dirty="0">
                <a:ln w="19050">
                  <a:solidFill>
                    <a:srgbClr val="FFC757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OrientNarrow"/>
              </a:rPr>
              <a:t>Ethical Codes</a:t>
            </a:r>
          </a:p>
        </p:txBody>
      </p:sp>
      <p:sp>
        <p:nvSpPr>
          <p:cNvPr id="2052" name="Text Box 20"/>
          <p:cNvSpPr txBox="1">
            <a:spLocks noChangeArrowheads="1"/>
          </p:cNvSpPr>
          <p:nvPr/>
        </p:nvSpPr>
        <p:spPr bwMode="auto">
          <a:xfrm>
            <a:off x="2590800" y="5486400"/>
            <a:ext cx="5257800" cy="561975"/>
          </a:xfrm>
          <a:prstGeom prst="rect">
            <a:avLst/>
          </a:prstGeom>
          <a:noFill/>
          <a:ln w="12700" algn="ctr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Comic Sans MS" pitchFamily="66" charset="0"/>
              <a:buNone/>
            </a:pPr>
            <a:r>
              <a:rPr lang="en-US" sz="3000" dirty="0" smtClean="0">
                <a:solidFill>
                  <a:srgbClr val="FFD37B"/>
                </a:solidFill>
                <a:latin typeface="OrientNarrow"/>
              </a:rPr>
              <a:t>YHS</a:t>
            </a:r>
            <a:endParaRPr lang="en-US" sz="3000" dirty="0">
              <a:solidFill>
                <a:srgbClr val="FFD37B"/>
              </a:solidFill>
              <a:latin typeface="Orient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3"/>
          <p:cNvSpPr>
            <a:spLocks noChangeArrowheads="1" noChangeShapeType="1" noTextEdit="1"/>
          </p:cNvSpPr>
          <p:nvPr/>
        </p:nvSpPr>
        <p:spPr bwMode="auto">
          <a:xfrm>
            <a:off x="2438400" y="609600"/>
            <a:ext cx="5715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19050">
                  <a:solidFill>
                    <a:srgbClr val="FFC757"/>
                  </a:solidFill>
                  <a:round/>
                  <a:headEnd/>
                  <a:tailEnd/>
                </a:ln>
                <a:solidFill>
                  <a:srgbClr val="EC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OrientNarrow"/>
              </a:rPr>
              <a:t>Confucian Temple Complex</a:t>
            </a:r>
          </a:p>
        </p:txBody>
      </p:sp>
      <p:pic>
        <p:nvPicPr>
          <p:cNvPr id="8195" name="Picture 14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/>
          <a:stretch>
            <a:fillRect/>
          </a:stretch>
        </p:blipFill>
        <p:spPr bwMode="auto">
          <a:xfrm>
            <a:off x="1828800" y="1676400"/>
            <a:ext cx="7010400" cy="4887913"/>
          </a:xfrm>
          <a:prstGeom prst="rect">
            <a:avLst/>
          </a:prstGeom>
          <a:noFill/>
          <a:ln w="12700" algn="ctr">
            <a:solidFill>
              <a:srgbClr val="FFC757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1026"/>
          <p:cNvSpPr>
            <a:spLocks noChangeArrowheads="1" noChangeShapeType="1" noTextEdit="1"/>
          </p:cNvSpPr>
          <p:nvPr/>
        </p:nvSpPr>
        <p:spPr bwMode="auto">
          <a:xfrm>
            <a:off x="1752600" y="457200"/>
            <a:ext cx="7010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>
                <a:ln w="19050">
                  <a:solidFill>
                    <a:srgbClr val="FFC757"/>
                  </a:solidFill>
                  <a:round/>
                  <a:headEnd/>
                  <a:tailEnd/>
                </a:ln>
                <a:solidFill>
                  <a:srgbClr val="EC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OrientNarrow"/>
              </a:rPr>
              <a:t>Stones Engraved with Confucius' Life Stories</a:t>
            </a:r>
          </a:p>
        </p:txBody>
      </p:sp>
      <p:pic>
        <p:nvPicPr>
          <p:cNvPr id="10243" name="Picture 1029" descr="stone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lum bright="6000" contrast="12000"/>
          </a:blip>
          <a:srcRect/>
          <a:stretch>
            <a:fillRect/>
          </a:stretch>
        </p:blipFill>
        <p:spPr>
          <a:xfrm>
            <a:off x="2438400" y="1600200"/>
            <a:ext cx="5715000" cy="4840288"/>
          </a:xfrm>
          <a:noFill/>
          <a:ln w="9525">
            <a:solidFill>
              <a:srgbClr val="FFC757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1026"/>
          <p:cNvSpPr>
            <a:spLocks noChangeArrowheads="1" noChangeShapeType="1" noTextEdit="1"/>
          </p:cNvSpPr>
          <p:nvPr/>
        </p:nvSpPr>
        <p:spPr bwMode="auto">
          <a:xfrm>
            <a:off x="2667000" y="381000"/>
            <a:ext cx="5181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19050">
                  <a:solidFill>
                    <a:srgbClr val="FFC757"/>
                  </a:solidFill>
                  <a:round/>
                  <a:headEnd/>
                  <a:tailEnd/>
                </a:ln>
                <a:solidFill>
                  <a:srgbClr val="EC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OrientNarrow"/>
              </a:rPr>
              <a:t>Confucius' Tomb</a:t>
            </a:r>
          </a:p>
        </p:txBody>
      </p:sp>
      <p:pic>
        <p:nvPicPr>
          <p:cNvPr id="11267" name="Picture 1032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1905000" y="1371600"/>
            <a:ext cx="6858000" cy="5143500"/>
          </a:xfrm>
          <a:prstGeom prst="rect">
            <a:avLst/>
          </a:prstGeom>
          <a:noFill/>
          <a:ln w="12700" algn="ctr">
            <a:solidFill>
              <a:srgbClr val="FFC757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10" dirty="0" smtClean="0">
                <a:ln w="19050">
                  <a:solidFill>
                    <a:srgbClr val="FFC757"/>
                  </a:solidFill>
                  <a:round/>
                  <a:headEnd/>
                  <a:tailEnd/>
                </a:ln>
                <a:solidFill>
                  <a:srgbClr val="EC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OrientNarrow"/>
              </a:rPr>
              <a:t>Keys to Confucianism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>
                <a:solidFill>
                  <a:srgbClr val="FFC757"/>
                </a:solidFill>
              </a:rPr>
              <a:t>If someone does something bad, education, </a:t>
            </a:r>
            <a:br>
              <a:rPr lang="en-US" altLang="en-US" sz="2400" dirty="0">
                <a:solidFill>
                  <a:srgbClr val="FFC757"/>
                </a:solidFill>
              </a:rPr>
            </a:br>
            <a:r>
              <a:rPr lang="en-US" altLang="en-US" sz="2400" dirty="0">
                <a:solidFill>
                  <a:srgbClr val="FFC757"/>
                </a:solidFill>
              </a:rPr>
              <a:t>  not punishment, is the answer.</a:t>
            </a:r>
          </a:p>
          <a:p>
            <a:pPr lvl="1">
              <a:buClr>
                <a:schemeClr val="accent2"/>
              </a:buClr>
              <a:buFont typeface="Monotype Sorts" pitchFamily="2" charset="2"/>
              <a:buChar char="ä"/>
            </a:pPr>
            <a:r>
              <a:rPr lang="en-US" altLang="en-US" sz="2400" dirty="0">
                <a:solidFill>
                  <a:srgbClr val="FFC757"/>
                </a:solidFill>
              </a:rPr>
              <a:t> Good people will mend their ways in </a:t>
            </a:r>
            <a:br>
              <a:rPr lang="en-US" altLang="en-US" sz="2400" dirty="0">
                <a:solidFill>
                  <a:srgbClr val="FFC757"/>
                </a:solidFill>
              </a:rPr>
            </a:br>
            <a:r>
              <a:rPr lang="en-US" altLang="en-US" sz="2400" dirty="0">
                <a:solidFill>
                  <a:srgbClr val="FFC757"/>
                </a:solidFill>
              </a:rPr>
              <a:t>   accordance to their inherent </a:t>
            </a:r>
            <a:r>
              <a:rPr lang="en-US" altLang="en-US" sz="2400" dirty="0" smtClean="0">
                <a:solidFill>
                  <a:srgbClr val="FFC757"/>
                </a:solidFill>
              </a:rPr>
              <a:t>goodness</a:t>
            </a:r>
          </a:p>
          <a:p>
            <a:pPr lvl="1">
              <a:buClr>
                <a:schemeClr val="accent2"/>
              </a:buClr>
              <a:buFont typeface="Monotype Sorts" pitchFamily="2" charset="2"/>
              <a:buChar char="ä"/>
            </a:pPr>
            <a:endParaRPr lang="en-US" sz="2400" dirty="0">
              <a:solidFill>
                <a:srgbClr val="FFC757"/>
              </a:solidFill>
            </a:endParaRPr>
          </a:p>
          <a:p>
            <a:pPr lvl="1">
              <a:buClr>
                <a:schemeClr val="accent2"/>
              </a:buClr>
              <a:buFont typeface="Monotype Sorts" pitchFamily="2" charset="2"/>
              <a:buChar char="ä"/>
            </a:pPr>
            <a:endParaRPr lang="en-US" sz="2400" dirty="0" smtClean="0">
              <a:solidFill>
                <a:srgbClr val="FFC757"/>
              </a:solidFill>
            </a:endParaRPr>
          </a:p>
          <a:p>
            <a:pPr>
              <a:buClr>
                <a:schemeClr val="accent2"/>
              </a:buClr>
              <a:buFont typeface="Monotype Sorts" pitchFamily="2" charset="2"/>
              <a:buChar char="ä"/>
            </a:pPr>
            <a:r>
              <a:rPr lang="en-US" dirty="0" smtClean="0">
                <a:solidFill>
                  <a:srgbClr val="FFC757"/>
                </a:solidFill>
              </a:rPr>
              <a:t>Do you believe that punishment does more harm that good?</a:t>
            </a:r>
            <a:endParaRPr lang="en-US" dirty="0">
              <a:solidFill>
                <a:srgbClr val="FFC7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305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10" dirty="0" smtClean="0">
                <a:ln w="19050">
                  <a:solidFill>
                    <a:srgbClr val="FFC757"/>
                  </a:solidFill>
                  <a:round/>
                  <a:headEnd/>
                  <a:tailEnd/>
                </a:ln>
                <a:solidFill>
                  <a:srgbClr val="EC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OrientNarrow"/>
              </a:rPr>
              <a:t>Social Cohesion is Paramount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981200"/>
            <a:ext cx="6621463" cy="4114800"/>
          </a:xfrm>
        </p:spPr>
        <p:txBody>
          <a:bodyPr/>
          <a:lstStyle/>
          <a:p>
            <a:r>
              <a:rPr lang="en-US" altLang="en-US" dirty="0">
                <a:solidFill>
                  <a:srgbClr val="FFC757"/>
                </a:solidFill>
              </a:rPr>
              <a:t>The emperor is the example of </a:t>
            </a:r>
            <a:br>
              <a:rPr lang="en-US" altLang="en-US" dirty="0">
                <a:solidFill>
                  <a:srgbClr val="FFC757"/>
                </a:solidFill>
              </a:rPr>
            </a:br>
            <a:r>
              <a:rPr lang="en-US" altLang="en-US" dirty="0">
                <a:solidFill>
                  <a:srgbClr val="FFC757"/>
                </a:solidFill>
              </a:rPr>
              <a:t>  proper behavior --&gt; “big daddy</a:t>
            </a:r>
            <a:r>
              <a:rPr lang="en-US" altLang="en-US" dirty="0" smtClean="0">
                <a:solidFill>
                  <a:srgbClr val="FFC757"/>
                </a:solidFill>
              </a:rPr>
              <a:t>”</a:t>
            </a:r>
          </a:p>
          <a:p>
            <a:pPr lvl="1"/>
            <a:r>
              <a:rPr lang="en-US" altLang="en-US" dirty="0" smtClean="0">
                <a:solidFill>
                  <a:srgbClr val="FFC757"/>
                </a:solidFill>
              </a:rPr>
              <a:t>All should strive to live like the Emperor.</a:t>
            </a:r>
            <a:r>
              <a:rPr lang="en-US" altLang="en-US" dirty="0">
                <a:solidFill>
                  <a:srgbClr val="FFC757"/>
                </a:solidFill>
              </a:rPr>
              <a:t/>
            </a:r>
            <a:br>
              <a:rPr lang="en-US" altLang="en-US" dirty="0">
                <a:solidFill>
                  <a:srgbClr val="FFC757"/>
                </a:solidFill>
              </a:rPr>
            </a:br>
            <a:endParaRPr lang="en-US" altLang="en-US" dirty="0">
              <a:solidFill>
                <a:srgbClr val="FFC757"/>
              </a:solidFill>
            </a:endParaRPr>
          </a:p>
          <a:p>
            <a:r>
              <a:rPr lang="en-US" altLang="en-US" dirty="0">
                <a:solidFill>
                  <a:srgbClr val="FFC757"/>
                </a:solidFill>
              </a:rPr>
              <a:t> </a:t>
            </a:r>
            <a:br>
              <a:rPr lang="en-US" altLang="en-US" dirty="0">
                <a:solidFill>
                  <a:srgbClr val="FFC757"/>
                </a:solidFill>
              </a:rPr>
            </a:br>
            <a:endParaRPr lang="en-US" altLang="en-US" dirty="0">
              <a:solidFill>
                <a:srgbClr val="FFC757"/>
              </a:solidFill>
            </a:endParaRPr>
          </a:p>
          <a:p>
            <a:r>
              <a:rPr lang="en-US" altLang="en-US" dirty="0">
                <a:solidFill>
                  <a:srgbClr val="FFC757"/>
                </a:solidFill>
              </a:rPr>
              <a:t> </a:t>
            </a:r>
            <a:endParaRPr lang="en-US" dirty="0">
              <a:solidFill>
                <a:srgbClr val="FFC7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087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10" dirty="0" smtClean="0">
                <a:ln w="19050">
                  <a:solidFill>
                    <a:srgbClr val="FFC757"/>
                  </a:solidFill>
                  <a:round/>
                  <a:headEnd/>
                  <a:tailEnd/>
                </a:ln>
                <a:solidFill>
                  <a:srgbClr val="EC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OrientNarrow"/>
              </a:rPr>
              <a:t>Factoids…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757"/>
                </a:solidFill>
              </a:rPr>
              <a:t>Neither affirms nor denies the existence of heaven</a:t>
            </a:r>
          </a:p>
          <a:p>
            <a:r>
              <a:rPr lang="en-US" dirty="0" smtClean="0">
                <a:solidFill>
                  <a:srgbClr val="FFC757"/>
                </a:solidFill>
              </a:rPr>
              <a:t>Confucius = Kung-</a:t>
            </a:r>
            <a:r>
              <a:rPr lang="en-US" dirty="0" err="1" smtClean="0">
                <a:solidFill>
                  <a:srgbClr val="FFC757"/>
                </a:solidFill>
              </a:rPr>
              <a:t>fu</a:t>
            </a:r>
            <a:r>
              <a:rPr lang="en-US" dirty="0" smtClean="0">
                <a:solidFill>
                  <a:srgbClr val="FFC757"/>
                </a:solidFill>
              </a:rPr>
              <a:t>-</a:t>
            </a:r>
            <a:r>
              <a:rPr lang="en-US" dirty="0" err="1" smtClean="0">
                <a:solidFill>
                  <a:srgbClr val="FFC757"/>
                </a:solidFill>
              </a:rPr>
              <a:t>tzu</a:t>
            </a:r>
            <a:r>
              <a:rPr lang="en-US" dirty="0">
                <a:solidFill>
                  <a:srgbClr val="FFC757"/>
                </a:solidFill>
              </a:rPr>
              <a:t> </a:t>
            </a:r>
            <a:r>
              <a:rPr lang="en-US" dirty="0" smtClean="0">
                <a:solidFill>
                  <a:srgbClr val="FFC757"/>
                </a:solidFill>
              </a:rPr>
              <a:t>(master kind)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473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3"/>
          <p:cNvSpPr>
            <a:spLocks noChangeArrowheads="1" noChangeShapeType="1" noTextEdit="1"/>
          </p:cNvSpPr>
          <p:nvPr/>
        </p:nvSpPr>
        <p:spPr bwMode="auto">
          <a:xfrm>
            <a:off x="2971800" y="2209800"/>
            <a:ext cx="44958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765C28"/>
                    </a:gs>
                    <a:gs pos="50000">
                      <a:srgbClr val="FFC757"/>
                    </a:gs>
                    <a:gs pos="100000">
                      <a:srgbClr val="765C28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OrientNarrow"/>
              </a:rPr>
              <a:t>Daoism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5181600" y="1790700"/>
            <a:ext cx="3505200" cy="34925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 </a:t>
            </a:r>
            <a:r>
              <a:rPr lang="en-US" sz="2600"/>
              <a:t>Not sure when he</a:t>
            </a:r>
            <a:br>
              <a:rPr lang="en-US" sz="2600"/>
            </a:br>
            <a:r>
              <a:rPr lang="en-US" sz="2600"/>
              <a:t>  died.</a:t>
            </a:r>
            <a:br>
              <a:rPr lang="en-US" sz="2600"/>
            </a:br>
            <a:r>
              <a:rPr lang="en-US" sz="2600"/>
              <a:t>  [604 B.C.E. - ?]</a:t>
            </a:r>
            <a:br>
              <a:rPr lang="en-US" sz="2600"/>
            </a:br>
            <a:endParaRPr lang="en-US" sz="2600"/>
          </a:p>
          <a:p>
            <a:r>
              <a:rPr lang="en-US" sz="2600"/>
              <a:t> His name means</a:t>
            </a:r>
            <a:br>
              <a:rPr lang="en-US" sz="2600"/>
            </a:br>
            <a:r>
              <a:rPr lang="en-US" sz="2600"/>
              <a:t>  “Old Master”</a:t>
            </a:r>
            <a:br>
              <a:rPr lang="en-US" sz="2600"/>
            </a:br>
            <a:r>
              <a:rPr lang="en-US" sz="2600"/>
              <a:t/>
            </a:r>
            <a:br>
              <a:rPr lang="en-US" sz="2600"/>
            </a:br>
            <a:endParaRPr lang="en-US" sz="2600"/>
          </a:p>
        </p:txBody>
      </p:sp>
      <p:sp>
        <p:nvSpPr>
          <p:cNvPr id="17411" name="WordArt 5"/>
          <p:cNvSpPr>
            <a:spLocks noChangeArrowheads="1" noChangeShapeType="1" noTextEdit="1"/>
          </p:cNvSpPr>
          <p:nvPr/>
        </p:nvSpPr>
        <p:spPr bwMode="auto">
          <a:xfrm>
            <a:off x="3276600" y="533400"/>
            <a:ext cx="4038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19050">
                  <a:solidFill>
                    <a:srgbClr val="FFC757"/>
                  </a:solidFill>
                  <a:round/>
                  <a:headEnd/>
                  <a:tailEnd/>
                </a:ln>
                <a:solidFill>
                  <a:srgbClr val="EC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OrientNarrow"/>
              </a:rPr>
              <a:t>Lao Zi [Lao-Tzu]</a:t>
            </a:r>
          </a:p>
        </p:txBody>
      </p:sp>
      <p:pic>
        <p:nvPicPr>
          <p:cNvPr id="28679" name="Picture 7" descr="laotzu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27225" y="1711325"/>
            <a:ext cx="2873375" cy="4305300"/>
          </a:xfrm>
          <a:noFill/>
          <a:ln w="9525">
            <a:solidFill>
              <a:srgbClr val="FFC757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50" decel="100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2"/>
          <p:cNvSpPr>
            <a:spLocks noChangeArrowheads="1" noChangeShapeType="1" noTextEdit="1"/>
          </p:cNvSpPr>
          <p:nvPr/>
        </p:nvSpPr>
        <p:spPr bwMode="auto">
          <a:xfrm>
            <a:off x="2971800" y="533400"/>
            <a:ext cx="4648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19050">
                  <a:solidFill>
                    <a:srgbClr val="FFC757"/>
                  </a:solidFill>
                  <a:round/>
                  <a:headEnd/>
                  <a:tailEnd/>
                </a:ln>
                <a:solidFill>
                  <a:srgbClr val="EC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OrientNarrow"/>
              </a:rPr>
              <a:t>The Dao De Jing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2209800" y="1425575"/>
            <a:ext cx="6324600" cy="544764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 dirty="0"/>
              <a:t> </a:t>
            </a:r>
            <a:r>
              <a:rPr lang="en-US" sz="2400" dirty="0"/>
              <a:t>The basic text of Daoism.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 In Chinese, it means </a:t>
            </a:r>
            <a:r>
              <a:rPr lang="en-US" sz="2400" i="1" dirty="0"/>
              <a:t>The Classic in</a:t>
            </a:r>
            <a:br>
              <a:rPr lang="en-US" sz="2400" i="1" dirty="0"/>
            </a:br>
            <a:r>
              <a:rPr lang="en-US" sz="2400" i="1" dirty="0"/>
              <a:t>  the Way and Its Power</a:t>
            </a:r>
            <a:r>
              <a:rPr lang="en-US" sz="2400" dirty="0"/>
              <a:t>.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 </a:t>
            </a:r>
            <a:r>
              <a:rPr lang="en-US" sz="2400" i="1" dirty="0"/>
              <a:t>“</a:t>
            </a:r>
            <a:r>
              <a:rPr lang="en-US" sz="2400" i="1" dirty="0">
                <a:solidFill>
                  <a:srgbClr val="FFC757"/>
                </a:solidFill>
              </a:rPr>
              <a:t>Those who speak know nothing:</a:t>
            </a:r>
            <a:br>
              <a:rPr lang="en-US" sz="2400" i="1" dirty="0">
                <a:solidFill>
                  <a:srgbClr val="FFC757"/>
                </a:solidFill>
              </a:rPr>
            </a:br>
            <a:r>
              <a:rPr lang="en-US" sz="2400" i="1" dirty="0">
                <a:solidFill>
                  <a:srgbClr val="FFC757"/>
                </a:solidFill>
              </a:rPr>
              <a:t>  Those who know are silent</a:t>
            </a:r>
            <a:r>
              <a:rPr lang="en-US" sz="2400" i="1" dirty="0" smtClean="0">
                <a:solidFill>
                  <a:srgbClr val="FFC757"/>
                </a:solidFill>
              </a:rPr>
              <a:t>.”</a:t>
            </a:r>
          </a:p>
          <a:p>
            <a:pPr>
              <a:buNone/>
            </a:pPr>
            <a:r>
              <a:rPr lang="en-US" sz="2400" i="1" dirty="0">
                <a:solidFill>
                  <a:srgbClr val="FFC757"/>
                </a:solidFill>
              </a:rPr>
              <a:t/>
            </a:r>
            <a:br>
              <a:rPr lang="en-US" sz="2400" i="1" dirty="0">
                <a:solidFill>
                  <a:srgbClr val="FFC757"/>
                </a:solidFill>
              </a:rPr>
            </a:br>
            <a:r>
              <a:rPr lang="en-US" sz="2400" i="1" dirty="0">
                <a:solidFill>
                  <a:srgbClr val="FFC757"/>
                </a:solidFill>
              </a:rPr>
              <a:t>  These </a:t>
            </a:r>
            <a:r>
              <a:rPr lang="en-US" sz="2400" i="1" dirty="0" smtClean="0">
                <a:solidFill>
                  <a:srgbClr val="FFC757"/>
                </a:solidFill>
              </a:rPr>
              <a:t>words were </a:t>
            </a:r>
            <a:r>
              <a:rPr lang="en-US" sz="2400" i="1" dirty="0">
                <a:solidFill>
                  <a:srgbClr val="FFC757"/>
                </a:solidFill>
              </a:rPr>
              <a:t>spoken by Laozi.</a:t>
            </a:r>
            <a:br>
              <a:rPr lang="en-US" sz="2400" i="1" dirty="0">
                <a:solidFill>
                  <a:srgbClr val="FFC757"/>
                </a:solidFill>
              </a:rPr>
            </a:br>
            <a:r>
              <a:rPr lang="en-US" sz="2400" i="1" dirty="0">
                <a:solidFill>
                  <a:srgbClr val="FFC757"/>
                </a:solidFill>
              </a:rPr>
              <a:t>  If we are to believe that Laozi,</a:t>
            </a:r>
            <a:br>
              <a:rPr lang="en-US" sz="2400" i="1" dirty="0">
                <a:solidFill>
                  <a:srgbClr val="FFC757"/>
                </a:solidFill>
              </a:rPr>
            </a:br>
            <a:r>
              <a:rPr lang="en-US" sz="2400" i="1" dirty="0">
                <a:solidFill>
                  <a:srgbClr val="FFC757"/>
                </a:solidFill>
              </a:rPr>
              <a:t>       Was himself one who knew,</a:t>
            </a:r>
            <a:br>
              <a:rPr lang="en-US" sz="2400" i="1" dirty="0">
                <a:solidFill>
                  <a:srgbClr val="FFC757"/>
                </a:solidFill>
              </a:rPr>
            </a:br>
            <a:r>
              <a:rPr lang="en-US" sz="2400" i="1" dirty="0">
                <a:solidFill>
                  <a:srgbClr val="FFC757"/>
                </a:solidFill>
              </a:rPr>
              <a:t>  How is it that he wrote a book,</a:t>
            </a:r>
            <a:br>
              <a:rPr lang="en-US" sz="2400" i="1" dirty="0">
                <a:solidFill>
                  <a:srgbClr val="FFC757"/>
                </a:solidFill>
              </a:rPr>
            </a:br>
            <a:r>
              <a:rPr lang="en-US" sz="2400" i="1" dirty="0">
                <a:solidFill>
                  <a:srgbClr val="FFC757"/>
                </a:solidFill>
              </a:rPr>
              <a:t>       Of five thousand words?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447800" y="1295400"/>
            <a:ext cx="7620000" cy="4900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omic Sans MS" pitchFamily="66" charset="0"/>
              <a:buNone/>
            </a:pPr>
            <a:r>
              <a:rPr lang="en-US" sz="2400">
                <a:solidFill>
                  <a:srgbClr val="FFC757"/>
                </a:solidFill>
              </a:rPr>
              <a:t> </a:t>
            </a:r>
            <a:r>
              <a:rPr lang="en-US" sz="2500">
                <a:solidFill>
                  <a:srgbClr val="FF0000"/>
                </a:solidFill>
              </a:rPr>
              <a:t>1.</a:t>
            </a:r>
            <a:r>
              <a:rPr lang="en-US" sz="2500">
                <a:solidFill>
                  <a:srgbClr val="FFC757"/>
                </a:solidFill>
              </a:rPr>
              <a:t> </a:t>
            </a:r>
            <a:r>
              <a:rPr lang="en-US" sz="2500" i="1">
                <a:solidFill>
                  <a:srgbClr val="FF0000"/>
                </a:solidFill>
              </a:rPr>
              <a:t>Dao [Tao]</a:t>
            </a:r>
            <a:r>
              <a:rPr lang="en-US" sz="2500">
                <a:solidFill>
                  <a:srgbClr val="FFC757"/>
                </a:solidFill>
              </a:rPr>
              <a:t> is the first-cause of the </a:t>
            </a:r>
            <a:br>
              <a:rPr lang="en-US" sz="2500">
                <a:solidFill>
                  <a:srgbClr val="FFC757"/>
                </a:solidFill>
              </a:rPr>
            </a:br>
            <a:r>
              <a:rPr lang="en-US" sz="2500">
                <a:solidFill>
                  <a:srgbClr val="FFC757"/>
                </a:solidFill>
              </a:rPr>
              <a:t>  universe. It is a force that flows through </a:t>
            </a:r>
            <a:br>
              <a:rPr lang="en-US" sz="2500">
                <a:solidFill>
                  <a:srgbClr val="FFC757"/>
                </a:solidFill>
              </a:rPr>
            </a:br>
            <a:r>
              <a:rPr lang="en-US" sz="2500">
                <a:solidFill>
                  <a:srgbClr val="FFC757"/>
                </a:solidFill>
              </a:rPr>
              <a:t>  all life.</a:t>
            </a:r>
            <a:r>
              <a:rPr lang="en-US" sz="2500" b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en-US" sz="2500">
              <a:solidFill>
                <a:srgbClr val="FFC757"/>
              </a:solidFill>
            </a:endParaRPr>
          </a:p>
          <a:p>
            <a:pPr marL="342900" indent="-342900">
              <a:buFont typeface="Comic Sans MS" pitchFamily="66" charset="0"/>
              <a:buNone/>
            </a:pPr>
            <a:r>
              <a:rPr lang="en-US" sz="2500">
                <a:solidFill>
                  <a:srgbClr val="FFC757"/>
                </a:solidFill>
              </a:rPr>
              <a:t> </a:t>
            </a:r>
            <a:r>
              <a:rPr lang="en-US" sz="2500">
                <a:solidFill>
                  <a:srgbClr val="FF0000"/>
                </a:solidFill>
              </a:rPr>
              <a:t>2.</a:t>
            </a:r>
            <a:r>
              <a:rPr lang="en-US" sz="2500">
                <a:solidFill>
                  <a:srgbClr val="FFC757"/>
                </a:solidFill>
              </a:rPr>
              <a:t> A believer’s goal is to become one with </a:t>
            </a:r>
            <a:br>
              <a:rPr lang="en-US" sz="2500">
                <a:solidFill>
                  <a:srgbClr val="FFC757"/>
                </a:solidFill>
              </a:rPr>
            </a:br>
            <a:r>
              <a:rPr lang="en-US" sz="2500">
                <a:solidFill>
                  <a:srgbClr val="FFC757"/>
                </a:solidFill>
              </a:rPr>
              <a:t>  </a:t>
            </a:r>
            <a:r>
              <a:rPr lang="en-US" sz="2500" i="1">
                <a:solidFill>
                  <a:srgbClr val="FFC757"/>
                </a:solidFill>
              </a:rPr>
              <a:t>Dao</a:t>
            </a:r>
            <a:r>
              <a:rPr lang="en-US" sz="2500">
                <a:solidFill>
                  <a:srgbClr val="FFC757"/>
                </a:solidFill>
              </a:rPr>
              <a:t>; one with nature</a:t>
            </a:r>
          </a:p>
          <a:p>
            <a:pPr marL="342900" indent="-342900">
              <a:buFont typeface="Comic Sans MS" pitchFamily="66" charset="0"/>
              <a:buNone/>
            </a:pPr>
            <a:r>
              <a:rPr lang="en-US" sz="2500">
                <a:solidFill>
                  <a:srgbClr val="FFC757"/>
                </a:solidFill>
              </a:rPr>
              <a:t> </a:t>
            </a:r>
            <a:r>
              <a:rPr lang="en-US" sz="2500">
                <a:solidFill>
                  <a:srgbClr val="FF0000"/>
                </a:solidFill>
              </a:rPr>
              <a:t>3.</a:t>
            </a:r>
            <a:r>
              <a:rPr lang="en-US" sz="2500">
                <a:solidFill>
                  <a:srgbClr val="FFC757"/>
                </a:solidFill>
              </a:rPr>
              <a:t> </a:t>
            </a:r>
            <a:r>
              <a:rPr lang="en-US" sz="2500" i="1">
                <a:solidFill>
                  <a:srgbClr val="FF0000"/>
                </a:solidFill>
              </a:rPr>
              <a:t>Wu wei</a:t>
            </a:r>
            <a:r>
              <a:rPr lang="en-US" sz="2500">
                <a:solidFill>
                  <a:srgbClr val="FFC757"/>
                </a:solidFill>
              </a:rPr>
              <a:t> --&gt; “Let nature take its course.”</a:t>
            </a:r>
            <a:br>
              <a:rPr lang="en-US" sz="2500">
                <a:solidFill>
                  <a:srgbClr val="FFC757"/>
                </a:solidFill>
              </a:rPr>
            </a:br>
            <a:r>
              <a:rPr lang="en-US" sz="2500">
                <a:solidFill>
                  <a:srgbClr val="FFC757"/>
                </a:solidFill>
              </a:rPr>
              <a:t>           --&gt; “The art of doing nothing.”</a:t>
            </a:r>
            <a:br>
              <a:rPr lang="en-US" sz="2500">
                <a:solidFill>
                  <a:srgbClr val="FFC757"/>
                </a:solidFill>
              </a:rPr>
            </a:br>
            <a:r>
              <a:rPr lang="en-US" sz="2500">
                <a:solidFill>
                  <a:srgbClr val="FFC757"/>
                </a:solidFill>
              </a:rPr>
              <a:t>           --&gt; “Go with the flow!”</a:t>
            </a:r>
          </a:p>
          <a:p>
            <a:pPr marL="342900" indent="-342900">
              <a:buFont typeface="Comic Sans MS" pitchFamily="66" charset="0"/>
              <a:buNone/>
            </a:pPr>
            <a:r>
              <a:rPr lang="en-US" sz="2500">
                <a:solidFill>
                  <a:srgbClr val="FFC757"/>
                </a:solidFill>
              </a:rPr>
              <a:t> </a:t>
            </a:r>
            <a:r>
              <a:rPr lang="en-US" sz="2500">
                <a:solidFill>
                  <a:srgbClr val="FF0000"/>
                </a:solidFill>
              </a:rPr>
              <a:t>4.</a:t>
            </a:r>
            <a:r>
              <a:rPr lang="en-US" sz="2500">
                <a:solidFill>
                  <a:srgbClr val="FFC757"/>
                </a:solidFill>
              </a:rPr>
              <a:t> Man is unhappy because he lives acc. to</a:t>
            </a:r>
            <a:br>
              <a:rPr lang="en-US" sz="2500">
                <a:solidFill>
                  <a:srgbClr val="FFC757"/>
                </a:solidFill>
              </a:rPr>
            </a:br>
            <a:r>
              <a:rPr lang="en-US" sz="2500">
                <a:solidFill>
                  <a:srgbClr val="FFC757"/>
                </a:solidFill>
              </a:rPr>
              <a:t>  man-made laws, customs, &amp; traditions that</a:t>
            </a:r>
            <a:br>
              <a:rPr lang="en-US" sz="2500">
                <a:solidFill>
                  <a:srgbClr val="FFC757"/>
                </a:solidFill>
              </a:rPr>
            </a:br>
            <a:r>
              <a:rPr lang="en-US" sz="2500">
                <a:solidFill>
                  <a:srgbClr val="FFC757"/>
                </a:solidFill>
              </a:rPr>
              <a:t>  are contrary to the ways of nature.</a:t>
            </a:r>
          </a:p>
        </p:txBody>
      </p:sp>
      <p:sp>
        <p:nvSpPr>
          <p:cNvPr id="19459" name="WordArt 4"/>
          <p:cNvSpPr>
            <a:spLocks noChangeArrowheads="1" noChangeShapeType="1" noTextEdit="1"/>
          </p:cNvSpPr>
          <p:nvPr/>
        </p:nvSpPr>
        <p:spPr bwMode="auto">
          <a:xfrm>
            <a:off x="2743200" y="457200"/>
            <a:ext cx="5181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19050">
                  <a:solidFill>
                    <a:srgbClr val="FFC757"/>
                  </a:solidFill>
                  <a:round/>
                  <a:headEnd/>
                  <a:tailEnd/>
                </a:ln>
                <a:solidFill>
                  <a:srgbClr val="EC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OrientNarrow"/>
              </a:rPr>
              <a:t>Major Daoist Principles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3"/>
          <p:cNvSpPr>
            <a:spLocks noChangeArrowheads="1" noChangeShapeType="1" noTextEdit="1"/>
          </p:cNvSpPr>
          <p:nvPr/>
        </p:nvSpPr>
        <p:spPr bwMode="auto">
          <a:xfrm>
            <a:off x="1752600" y="990600"/>
            <a:ext cx="67818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765C28"/>
                    </a:gs>
                    <a:gs pos="50000">
                      <a:srgbClr val="FFC757"/>
                    </a:gs>
                    <a:gs pos="100000">
                      <a:srgbClr val="765C28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OrientNarrow"/>
              </a:rPr>
              <a:t>Confucianism</a:t>
            </a:r>
          </a:p>
        </p:txBody>
      </p:sp>
      <p:sp>
        <p:nvSpPr>
          <p:cNvPr id="2" name="Rectangle 1"/>
          <p:cNvSpPr/>
          <p:nvPr/>
        </p:nvSpPr>
        <p:spPr>
          <a:xfrm>
            <a:off x="2857500" y="3810000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Origins:</a:t>
            </a:r>
          </a:p>
          <a:p>
            <a:pPr lvl="1"/>
            <a:r>
              <a:rPr lang="en-US" dirty="0"/>
              <a:t>5-6</a:t>
            </a:r>
            <a:r>
              <a:rPr lang="en-US" baseline="30000" dirty="0"/>
              <a:t>th</a:t>
            </a:r>
            <a:r>
              <a:rPr lang="en-US" dirty="0"/>
              <a:t> century BCE</a:t>
            </a:r>
          </a:p>
          <a:p>
            <a:pPr lvl="1"/>
            <a:r>
              <a:rPr lang="en-US" dirty="0" smtClean="0"/>
              <a:t>China (still most widely practiced here</a:t>
            </a:r>
          </a:p>
          <a:p>
            <a:r>
              <a:rPr lang="en-US" dirty="0" smtClean="0"/>
              <a:t>Adherents</a:t>
            </a:r>
          </a:p>
          <a:p>
            <a:pPr lvl="1"/>
            <a:r>
              <a:rPr lang="en-US" dirty="0" smtClean="0"/>
              <a:t>5-6 million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2286000" y="3417888"/>
            <a:ext cx="6573838" cy="283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omic Sans MS" pitchFamily="66" charset="0"/>
              <a:buNone/>
            </a:pPr>
            <a:r>
              <a:rPr lang="en-US" sz="2400">
                <a:solidFill>
                  <a:srgbClr val="FFC757"/>
                </a:solidFill>
              </a:rPr>
              <a:t> </a:t>
            </a:r>
            <a:r>
              <a:rPr lang="en-US" sz="2400">
                <a:solidFill>
                  <a:srgbClr val="FF0000"/>
                </a:solidFill>
              </a:rPr>
              <a:t>1.</a:t>
            </a:r>
            <a:r>
              <a:rPr lang="en-US" sz="2400">
                <a:solidFill>
                  <a:srgbClr val="FFC757"/>
                </a:solidFill>
              </a:rPr>
              <a:t> Rejecting formal knowledge and</a:t>
            </a:r>
            <a:br>
              <a:rPr lang="en-US" sz="2400">
                <a:solidFill>
                  <a:srgbClr val="FFC757"/>
                </a:solidFill>
              </a:rPr>
            </a:br>
            <a:r>
              <a:rPr lang="en-US" sz="2400">
                <a:solidFill>
                  <a:srgbClr val="FFC757"/>
                </a:solidFill>
              </a:rPr>
              <a:t>  learning.</a:t>
            </a:r>
            <a:r>
              <a:rPr lang="en-US" sz="2400" b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en-US" sz="2400">
              <a:solidFill>
                <a:srgbClr val="FFC757"/>
              </a:solidFill>
            </a:endParaRPr>
          </a:p>
          <a:p>
            <a:pPr marL="342900" indent="-342900">
              <a:buFont typeface="Comic Sans MS" pitchFamily="66" charset="0"/>
              <a:buNone/>
            </a:pPr>
            <a:r>
              <a:rPr lang="en-US" sz="2400">
                <a:solidFill>
                  <a:srgbClr val="FFC757"/>
                </a:solidFill>
              </a:rPr>
              <a:t> </a:t>
            </a:r>
            <a:r>
              <a:rPr lang="en-US" sz="2400">
                <a:solidFill>
                  <a:srgbClr val="FF0000"/>
                </a:solidFill>
              </a:rPr>
              <a:t>2.</a:t>
            </a:r>
            <a:r>
              <a:rPr lang="en-US" sz="2400">
                <a:solidFill>
                  <a:srgbClr val="FFC757"/>
                </a:solidFill>
              </a:rPr>
              <a:t> Relying on the senses and instincts.</a:t>
            </a:r>
          </a:p>
          <a:p>
            <a:pPr marL="342900" indent="-342900">
              <a:buFont typeface="Comic Sans MS" pitchFamily="66" charset="0"/>
              <a:buNone/>
            </a:pPr>
            <a:r>
              <a:rPr lang="en-US" sz="2400">
                <a:solidFill>
                  <a:srgbClr val="FFC757"/>
                </a:solidFill>
              </a:rPr>
              <a:t> </a:t>
            </a:r>
            <a:r>
              <a:rPr lang="en-US" sz="2400">
                <a:solidFill>
                  <a:srgbClr val="FF0000"/>
                </a:solidFill>
              </a:rPr>
              <a:t>3.</a:t>
            </a:r>
            <a:r>
              <a:rPr lang="en-US" sz="2400">
                <a:solidFill>
                  <a:srgbClr val="FFC757"/>
                </a:solidFill>
              </a:rPr>
              <a:t> Discovering the nature and</a:t>
            </a:r>
            <a:br>
              <a:rPr lang="en-US" sz="2400">
                <a:solidFill>
                  <a:srgbClr val="FFC757"/>
                </a:solidFill>
              </a:rPr>
            </a:br>
            <a:r>
              <a:rPr lang="en-US" sz="2400">
                <a:solidFill>
                  <a:srgbClr val="FFC757"/>
                </a:solidFill>
              </a:rPr>
              <a:t>  “rhythm” of the universe.</a:t>
            </a:r>
          </a:p>
          <a:p>
            <a:pPr marL="342900" indent="-342900">
              <a:buFont typeface="Comic Sans MS" pitchFamily="66" charset="0"/>
              <a:buNone/>
            </a:pPr>
            <a:r>
              <a:rPr lang="en-US" sz="2400">
                <a:solidFill>
                  <a:srgbClr val="FFC757"/>
                </a:solidFill>
              </a:rPr>
              <a:t> </a:t>
            </a:r>
            <a:r>
              <a:rPr lang="en-US" sz="2400">
                <a:solidFill>
                  <a:srgbClr val="FF0000"/>
                </a:solidFill>
              </a:rPr>
              <a:t>4.</a:t>
            </a:r>
            <a:r>
              <a:rPr lang="en-US" sz="2400">
                <a:solidFill>
                  <a:srgbClr val="FFC757"/>
                </a:solidFill>
              </a:rPr>
              <a:t> Ignoring political and social laws.</a:t>
            </a:r>
          </a:p>
        </p:txBody>
      </p:sp>
      <p:sp>
        <p:nvSpPr>
          <p:cNvPr id="20483" name="WordArt 3"/>
          <p:cNvSpPr>
            <a:spLocks noChangeArrowheads="1" noChangeShapeType="1" noTextEdit="1"/>
          </p:cNvSpPr>
          <p:nvPr/>
        </p:nvSpPr>
        <p:spPr bwMode="auto">
          <a:xfrm>
            <a:off x="2209800" y="838200"/>
            <a:ext cx="4343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19050">
                  <a:solidFill>
                    <a:srgbClr val="FFC757"/>
                  </a:solidFill>
                  <a:round/>
                  <a:headEnd/>
                  <a:tailEnd/>
                </a:ln>
                <a:solidFill>
                  <a:srgbClr val="EC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OrientNarrow"/>
              </a:rPr>
              <a:t>The "Dao" [Tao]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219200" y="2101850"/>
            <a:ext cx="7848600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omic Sans MS" pitchFamily="66" charset="0"/>
              <a:buNone/>
            </a:pPr>
            <a:r>
              <a:rPr lang="en-US" sz="2400">
                <a:solidFill>
                  <a:srgbClr val="FFC757"/>
                </a:solidFill>
              </a:rPr>
              <a:t>   To</a:t>
            </a:r>
            <a:r>
              <a:rPr lang="en-US" sz="2800" i="1">
                <a:solidFill>
                  <a:srgbClr val="FFC757"/>
                </a:solidFill>
              </a:rPr>
              <a:t> </a:t>
            </a:r>
            <a:r>
              <a:rPr lang="en-US" sz="2800">
                <a:solidFill>
                  <a:srgbClr val="FFC757"/>
                </a:solidFill>
              </a:rPr>
              <a:t>escape the “social, political, &amp; cultural traps” of life, one must escape by:</a:t>
            </a:r>
          </a:p>
        </p:txBody>
      </p:sp>
      <p:pic>
        <p:nvPicPr>
          <p:cNvPr id="20485" name="Picture 17" descr="yin-yang-1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62800" y="457200"/>
            <a:ext cx="1447800" cy="13906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>
            <a:off x="1752600" y="1676400"/>
            <a:ext cx="990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OrientNarrow"/>
              </a:rPr>
              <a:t>Yin</a:t>
            </a:r>
          </a:p>
        </p:txBody>
      </p:sp>
      <p:pic>
        <p:nvPicPr>
          <p:cNvPr id="21507" name="Picture 6" descr="yin-yang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52800" y="2101850"/>
            <a:ext cx="3848100" cy="3956050"/>
          </a:xfrm>
          <a:noFill/>
        </p:spPr>
      </p:pic>
      <p:sp>
        <p:nvSpPr>
          <p:cNvPr id="15370" name="Line 10"/>
          <p:cNvSpPr>
            <a:spLocks noChangeShapeType="1"/>
          </p:cNvSpPr>
          <p:nvPr/>
        </p:nvSpPr>
        <p:spPr bwMode="auto">
          <a:xfrm flipH="1" flipV="1">
            <a:off x="6477000" y="5029200"/>
            <a:ext cx="990600" cy="9906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2895600" y="2362200"/>
            <a:ext cx="1066800" cy="6096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7315200" y="2528888"/>
            <a:ext cx="1828800" cy="364331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 </a:t>
            </a:r>
            <a:r>
              <a:rPr lang="en-US"/>
              <a:t>Masculine</a:t>
            </a:r>
          </a:p>
          <a:p>
            <a:r>
              <a:rPr lang="en-US"/>
              <a:t> Active</a:t>
            </a:r>
          </a:p>
          <a:p>
            <a:r>
              <a:rPr lang="en-US"/>
              <a:t> Light</a:t>
            </a:r>
          </a:p>
          <a:p>
            <a:r>
              <a:rPr lang="en-US"/>
              <a:t> Warmth</a:t>
            </a:r>
          </a:p>
          <a:p>
            <a:r>
              <a:rPr lang="en-US"/>
              <a:t> Strong</a:t>
            </a:r>
          </a:p>
          <a:p>
            <a:r>
              <a:rPr lang="en-US"/>
              <a:t> Heaven; </a:t>
            </a:r>
            <a:br>
              <a:rPr lang="en-US"/>
            </a:br>
            <a:r>
              <a:rPr lang="en-US"/>
              <a:t>  Sun</a:t>
            </a:r>
            <a:br>
              <a:rPr lang="en-US"/>
            </a:br>
            <a:endParaRPr lang="en-US"/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1447800" y="2590800"/>
            <a:ext cx="1828800" cy="33083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 </a:t>
            </a:r>
            <a:r>
              <a:rPr lang="en-US"/>
              <a:t>Feminine</a:t>
            </a:r>
          </a:p>
          <a:p>
            <a:r>
              <a:rPr lang="en-US"/>
              <a:t> Passive</a:t>
            </a:r>
          </a:p>
          <a:p>
            <a:r>
              <a:rPr lang="en-US"/>
              <a:t> Darkness</a:t>
            </a:r>
          </a:p>
          <a:p>
            <a:r>
              <a:rPr lang="en-US"/>
              <a:t> Cold</a:t>
            </a:r>
          </a:p>
          <a:p>
            <a:r>
              <a:rPr lang="en-US"/>
              <a:t> Weak</a:t>
            </a:r>
          </a:p>
          <a:p>
            <a:r>
              <a:rPr lang="en-US"/>
              <a:t> Earth;</a:t>
            </a:r>
            <a:br>
              <a:rPr lang="en-US"/>
            </a:br>
            <a:r>
              <a:rPr lang="en-US"/>
              <a:t>  Moon</a:t>
            </a:r>
          </a:p>
        </p:txBody>
      </p:sp>
      <p:sp>
        <p:nvSpPr>
          <p:cNvPr id="21512" name="WordArt 16"/>
          <p:cNvSpPr>
            <a:spLocks noChangeArrowheads="1" noChangeShapeType="1" noTextEdit="1"/>
          </p:cNvSpPr>
          <p:nvPr/>
        </p:nvSpPr>
        <p:spPr bwMode="auto">
          <a:xfrm>
            <a:off x="2209800" y="533400"/>
            <a:ext cx="61722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19050">
                  <a:solidFill>
                    <a:srgbClr val="FFC757"/>
                  </a:solidFill>
                  <a:round/>
                  <a:headEnd/>
                  <a:tailEnd/>
                </a:ln>
                <a:solidFill>
                  <a:srgbClr val="EC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OrientNarrow"/>
              </a:rPr>
              <a:t>The Universe of Opposites:</a:t>
            </a:r>
          </a:p>
          <a:p>
            <a:pPr algn="ctr"/>
            <a:r>
              <a:rPr lang="en-US" sz="4400" kern="10">
                <a:ln w="19050">
                  <a:solidFill>
                    <a:srgbClr val="FFC757"/>
                  </a:solidFill>
                  <a:round/>
                  <a:headEnd/>
                  <a:tailEnd/>
                </a:ln>
                <a:solidFill>
                  <a:srgbClr val="EC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OrientNarrow"/>
              </a:rPr>
              <a:t>Find the Balance!</a:t>
            </a:r>
          </a:p>
        </p:txBody>
      </p:sp>
      <p:sp>
        <p:nvSpPr>
          <p:cNvPr id="15369" name="WordArt 9"/>
          <p:cNvSpPr>
            <a:spLocks noChangeArrowheads="1" noChangeShapeType="1" noTextEdit="1"/>
          </p:cNvSpPr>
          <p:nvPr/>
        </p:nvSpPr>
        <p:spPr bwMode="auto">
          <a:xfrm>
            <a:off x="7543800" y="5943600"/>
            <a:ext cx="1371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OrientNarrow"/>
              </a:rPr>
              <a:t>Yang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3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370" grpId="0" animBg="1"/>
      <p:bldP spid="15371" grpId="0" animBg="1"/>
      <p:bldP spid="15373" grpId="0" animBg="1"/>
      <p:bldP spid="1536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Tao of Pooh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3143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3"/>
          <p:cNvSpPr>
            <a:spLocks noChangeArrowheads="1" noChangeShapeType="1" noTextEdit="1"/>
          </p:cNvSpPr>
          <p:nvPr/>
        </p:nvSpPr>
        <p:spPr bwMode="auto">
          <a:xfrm>
            <a:off x="2590800" y="2209800"/>
            <a:ext cx="53340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765C28"/>
                    </a:gs>
                    <a:gs pos="50000">
                      <a:srgbClr val="FFC757"/>
                    </a:gs>
                    <a:gs pos="100000">
                      <a:srgbClr val="765C28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OrientNarrow"/>
              </a:rPr>
              <a:t>Legalism</a:t>
            </a:r>
          </a:p>
        </p:txBody>
      </p:sp>
    </p:spTree>
    <p:extLst>
      <p:ext uri="{BB962C8B-B14F-4D97-AF65-F5344CB8AC3E}">
        <p14:creationId xmlns:p14="http://schemas.microsoft.com/office/powerpoint/2010/main" val="399674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2"/>
          <p:cNvSpPr>
            <a:spLocks noChangeArrowheads="1" noChangeShapeType="1" noTextEdit="1"/>
          </p:cNvSpPr>
          <p:nvPr/>
        </p:nvSpPr>
        <p:spPr bwMode="auto">
          <a:xfrm>
            <a:off x="3733800" y="533400"/>
            <a:ext cx="2743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19050">
                  <a:solidFill>
                    <a:srgbClr val="FFC757"/>
                  </a:solidFill>
                  <a:round/>
                  <a:headEnd/>
                  <a:tailEnd/>
                </a:ln>
                <a:solidFill>
                  <a:srgbClr val="EC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OrientNarrow"/>
              </a:rPr>
              <a:t>Han Fei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600200" y="1455738"/>
            <a:ext cx="4419600" cy="507841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0" dirty="0"/>
              <a:t> </a:t>
            </a:r>
            <a:r>
              <a:rPr lang="en-US" sz="2400" dirty="0"/>
              <a:t>280ish-233 B.C.E.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 </a:t>
            </a:r>
            <a:r>
              <a:rPr lang="en-US" sz="2400" i="1" dirty="0"/>
              <a:t>Han Fe </a:t>
            </a:r>
            <a:r>
              <a:rPr lang="en-US" sz="2400" i="1" dirty="0" err="1"/>
              <a:t>Zi</a:t>
            </a:r>
            <a:r>
              <a:rPr lang="en-US" sz="2400" i="1" dirty="0"/>
              <a:t>.</a:t>
            </a:r>
            <a:br>
              <a:rPr lang="en-US" sz="2400" i="1" dirty="0"/>
            </a:br>
            <a:endParaRPr lang="en-US" sz="2400" i="1" dirty="0"/>
          </a:p>
          <a:p>
            <a:r>
              <a:rPr lang="en-US" sz="2400" dirty="0"/>
              <a:t> Lived during the</a:t>
            </a:r>
            <a:br>
              <a:rPr lang="en-US" sz="2400" dirty="0"/>
            </a:br>
            <a:r>
              <a:rPr lang="en-US" sz="2400" dirty="0"/>
              <a:t>  late Warring States</a:t>
            </a:r>
            <a:br>
              <a:rPr lang="en-US" sz="2400" dirty="0"/>
            </a:br>
            <a:r>
              <a:rPr lang="en-US" sz="2400" dirty="0"/>
              <a:t>  period.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 Legalism became</a:t>
            </a:r>
            <a:br>
              <a:rPr lang="en-US" sz="2400" dirty="0"/>
            </a:br>
            <a:r>
              <a:rPr lang="en-US" sz="2400" dirty="0"/>
              <a:t>  the political</a:t>
            </a:r>
            <a:br>
              <a:rPr lang="en-US" sz="2400" dirty="0"/>
            </a:br>
            <a:r>
              <a:rPr lang="en-US" sz="2400" dirty="0"/>
              <a:t>  philosophy of the</a:t>
            </a:r>
            <a:br>
              <a:rPr lang="en-US" sz="2400" dirty="0"/>
            </a:br>
            <a:r>
              <a:rPr lang="en-US" sz="2400" dirty="0"/>
              <a:t>  Qin [Ch’in] Dynasty.</a:t>
            </a:r>
          </a:p>
        </p:txBody>
      </p:sp>
      <p:pic>
        <p:nvPicPr>
          <p:cNvPr id="23556" name="Picture 4" descr="SayingsHanFeix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lum bright="-12000" contrast="18000"/>
          </a:blip>
          <a:srcRect l="32841" t="45833" r="30649" b="15279"/>
          <a:stretch>
            <a:fillRect/>
          </a:stretch>
        </p:blipFill>
        <p:spPr>
          <a:xfrm>
            <a:off x="6019800" y="1631950"/>
            <a:ext cx="2636838" cy="4464050"/>
          </a:xfrm>
          <a:noFill/>
          <a:ln w="9525">
            <a:solidFill>
              <a:srgbClr val="FFC757"/>
            </a:solidFill>
          </a:ln>
        </p:spPr>
      </p:pic>
    </p:spTree>
    <p:extLst>
      <p:ext uri="{BB962C8B-B14F-4D97-AF65-F5344CB8AC3E}">
        <p14:creationId xmlns:p14="http://schemas.microsoft.com/office/powerpoint/2010/main" val="109904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10" dirty="0" smtClean="0">
                <a:ln w="19050">
                  <a:solidFill>
                    <a:srgbClr val="FFC757"/>
                  </a:solidFill>
                  <a:round/>
                  <a:headEnd/>
                  <a:tailEnd/>
                </a:ln>
                <a:solidFill>
                  <a:srgbClr val="EC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OrientNarrow"/>
              </a:rPr>
              <a:t>Tools to govern subjects…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C757"/>
                </a:solidFill>
              </a:rPr>
              <a:t>Fa</a:t>
            </a:r>
            <a:r>
              <a:rPr lang="en-US" dirty="0" smtClean="0">
                <a:solidFill>
                  <a:srgbClr val="FFC757"/>
                </a:solidFill>
              </a:rPr>
              <a:t> – the Law or Codes of the land must be clearly written.</a:t>
            </a:r>
            <a:endParaRPr lang="en-US" dirty="0">
              <a:solidFill>
                <a:srgbClr val="FFC757"/>
              </a:solidFill>
            </a:endParaRPr>
          </a:p>
          <a:p>
            <a:r>
              <a:rPr lang="en-US" b="1" u="sng" dirty="0" smtClean="0">
                <a:solidFill>
                  <a:srgbClr val="FFC757"/>
                </a:solidFill>
              </a:rPr>
              <a:t>Shu </a:t>
            </a:r>
            <a:r>
              <a:rPr lang="en-US" dirty="0" smtClean="0">
                <a:solidFill>
                  <a:srgbClr val="FFC757"/>
                </a:solidFill>
              </a:rPr>
              <a:t>– Special tactics must be put in place so that people do not usurp power!</a:t>
            </a:r>
            <a:endParaRPr lang="en-US" dirty="0">
              <a:solidFill>
                <a:srgbClr val="FFC757"/>
              </a:solidFill>
            </a:endParaRPr>
          </a:p>
          <a:p>
            <a:r>
              <a:rPr lang="en-US" b="1" u="sng" dirty="0" smtClean="0">
                <a:solidFill>
                  <a:srgbClr val="FFC757"/>
                </a:solidFill>
              </a:rPr>
              <a:t>Shi</a:t>
            </a:r>
            <a:r>
              <a:rPr lang="en-US" dirty="0" smtClean="0">
                <a:solidFill>
                  <a:srgbClr val="FFC757"/>
                </a:solidFill>
              </a:rPr>
              <a:t> – this is the position of the ruler. (the position has power not the actual ruler)</a:t>
            </a:r>
            <a:endParaRPr lang="en-US" dirty="0">
              <a:solidFill>
                <a:srgbClr val="FFC7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2453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981200" y="1971675"/>
            <a:ext cx="6781800" cy="445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omic Sans MS" pitchFamily="66" charset="0"/>
              <a:buNone/>
            </a:pPr>
            <a:r>
              <a:rPr lang="en-US" sz="2400">
                <a:solidFill>
                  <a:srgbClr val="FFC757"/>
                </a:solidFill>
              </a:rPr>
              <a:t> </a:t>
            </a:r>
            <a:r>
              <a:rPr lang="en-US" sz="2600">
                <a:solidFill>
                  <a:srgbClr val="FF0000"/>
                </a:solidFill>
              </a:rPr>
              <a:t>1.</a:t>
            </a:r>
            <a:r>
              <a:rPr lang="en-US" sz="2600">
                <a:solidFill>
                  <a:srgbClr val="FFC757"/>
                </a:solidFill>
              </a:rPr>
              <a:t>  Human nature is naturally selfish.</a:t>
            </a:r>
          </a:p>
          <a:p>
            <a:pPr marL="342900" indent="-342900">
              <a:buFont typeface="Comic Sans MS" pitchFamily="66" charset="0"/>
              <a:buNone/>
            </a:pPr>
            <a:r>
              <a:rPr lang="en-US" sz="2600">
                <a:solidFill>
                  <a:srgbClr val="FF0000"/>
                </a:solidFill>
              </a:rPr>
              <a:t> 2.</a:t>
            </a:r>
            <a:r>
              <a:rPr lang="en-US" sz="2600">
                <a:solidFill>
                  <a:srgbClr val="FFC757"/>
                </a:solidFill>
              </a:rPr>
              <a:t>  Intellectualism and literacy is</a:t>
            </a:r>
            <a:br>
              <a:rPr lang="en-US" sz="2600">
                <a:solidFill>
                  <a:srgbClr val="FFC757"/>
                </a:solidFill>
              </a:rPr>
            </a:br>
            <a:r>
              <a:rPr lang="en-US" sz="2600">
                <a:solidFill>
                  <a:srgbClr val="FFC757"/>
                </a:solidFill>
              </a:rPr>
              <a:t>   discouraged.</a:t>
            </a:r>
          </a:p>
          <a:p>
            <a:pPr marL="342900" indent="-342900">
              <a:buFont typeface="Comic Sans MS" pitchFamily="66" charset="0"/>
              <a:buNone/>
            </a:pPr>
            <a:r>
              <a:rPr lang="en-US" sz="2600">
                <a:solidFill>
                  <a:srgbClr val="FFC757"/>
                </a:solidFill>
              </a:rPr>
              <a:t> </a:t>
            </a:r>
            <a:r>
              <a:rPr lang="en-US" sz="2600">
                <a:solidFill>
                  <a:srgbClr val="FF0000"/>
                </a:solidFill>
              </a:rPr>
              <a:t>3.</a:t>
            </a:r>
            <a:r>
              <a:rPr lang="en-US" sz="2600">
                <a:solidFill>
                  <a:srgbClr val="FFC757"/>
                </a:solidFill>
              </a:rPr>
              <a:t>  Law is the supreme authority and</a:t>
            </a:r>
            <a:br>
              <a:rPr lang="en-US" sz="2600">
                <a:solidFill>
                  <a:srgbClr val="FFC757"/>
                </a:solidFill>
              </a:rPr>
            </a:br>
            <a:r>
              <a:rPr lang="en-US" sz="2600">
                <a:solidFill>
                  <a:srgbClr val="FFC757"/>
                </a:solidFill>
              </a:rPr>
              <a:t>   replaces morality.</a:t>
            </a:r>
          </a:p>
          <a:p>
            <a:pPr marL="342900" indent="-342900">
              <a:buFont typeface="Comic Sans MS" pitchFamily="66" charset="0"/>
              <a:buNone/>
            </a:pP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 sz="2600">
                <a:solidFill>
                  <a:srgbClr val="FF0000"/>
                </a:solidFill>
              </a:rPr>
              <a:t>4.</a:t>
            </a:r>
            <a:r>
              <a:rPr lang="en-US" sz="2600">
                <a:solidFill>
                  <a:srgbClr val="FFC757"/>
                </a:solidFill>
              </a:rPr>
              <a:t>  The ruler must rule with a strong,</a:t>
            </a:r>
            <a:br>
              <a:rPr lang="en-US" sz="2600">
                <a:solidFill>
                  <a:srgbClr val="FFC757"/>
                </a:solidFill>
              </a:rPr>
            </a:br>
            <a:r>
              <a:rPr lang="en-US" sz="2600">
                <a:solidFill>
                  <a:srgbClr val="FFC757"/>
                </a:solidFill>
              </a:rPr>
              <a:t>   punishing hand</a:t>
            </a:r>
            <a:r>
              <a:rPr lang="en-US">
                <a:solidFill>
                  <a:srgbClr val="FFC757"/>
                </a:solidFill>
              </a:rPr>
              <a:t>.</a:t>
            </a:r>
            <a:endParaRPr lang="en-US" sz="2600">
              <a:solidFill>
                <a:srgbClr val="FFC757"/>
              </a:solidFill>
            </a:endParaRPr>
          </a:p>
          <a:p>
            <a:pPr marL="342900" indent="-342900">
              <a:buFont typeface="Comic Sans MS" pitchFamily="66" charset="0"/>
              <a:buNone/>
            </a:pPr>
            <a:r>
              <a:rPr lang="en-US" sz="2600">
                <a:solidFill>
                  <a:srgbClr val="FFC757"/>
                </a:solidFill>
              </a:rPr>
              <a:t> </a:t>
            </a:r>
            <a:r>
              <a:rPr lang="en-US" sz="2600">
                <a:solidFill>
                  <a:srgbClr val="FF0000"/>
                </a:solidFill>
              </a:rPr>
              <a:t>5.</a:t>
            </a:r>
            <a:r>
              <a:rPr lang="en-US" sz="2600">
                <a:solidFill>
                  <a:srgbClr val="FFC757"/>
                </a:solidFill>
              </a:rPr>
              <a:t>  War is the means of strengthening</a:t>
            </a:r>
            <a:br>
              <a:rPr lang="en-US" sz="2600">
                <a:solidFill>
                  <a:srgbClr val="FFC757"/>
                </a:solidFill>
              </a:rPr>
            </a:br>
            <a:r>
              <a:rPr lang="en-US" sz="2600">
                <a:solidFill>
                  <a:srgbClr val="FFC757"/>
                </a:solidFill>
              </a:rPr>
              <a:t>   a ruler’s power.</a:t>
            </a:r>
          </a:p>
        </p:txBody>
      </p:sp>
      <p:sp>
        <p:nvSpPr>
          <p:cNvPr id="14339" name="WordArt 6"/>
          <p:cNvSpPr>
            <a:spLocks noChangeArrowheads="1" noChangeShapeType="1" noTextEdit="1"/>
          </p:cNvSpPr>
          <p:nvPr/>
        </p:nvSpPr>
        <p:spPr bwMode="auto">
          <a:xfrm>
            <a:off x="2590800" y="609600"/>
            <a:ext cx="5562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19050">
                  <a:solidFill>
                    <a:srgbClr val="FFC757"/>
                  </a:solidFill>
                  <a:round/>
                  <a:headEnd/>
                  <a:tailEnd/>
                </a:ln>
                <a:solidFill>
                  <a:srgbClr val="EC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OrientNarrow"/>
              </a:rPr>
              <a:t>Major Legalist Principles</a:t>
            </a:r>
          </a:p>
        </p:txBody>
      </p:sp>
    </p:spTree>
    <p:extLst>
      <p:ext uri="{BB962C8B-B14F-4D97-AF65-F5344CB8AC3E}">
        <p14:creationId xmlns:p14="http://schemas.microsoft.com/office/powerpoint/2010/main" val="236528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981200" y="1814513"/>
            <a:ext cx="6324600" cy="2528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omic Sans MS" pitchFamily="66" charset="0"/>
              <a:buNone/>
            </a:pPr>
            <a:r>
              <a:rPr lang="en-US" sz="2400">
                <a:solidFill>
                  <a:srgbClr val="FFC757"/>
                </a:solidFill>
              </a:rPr>
              <a:t>  </a:t>
            </a:r>
            <a:r>
              <a:rPr lang="en-US" sz="3200">
                <a:solidFill>
                  <a:srgbClr val="FFC757"/>
                </a:solidFill>
              </a:rPr>
              <a:t>One who favors the principle that individuals should obey a powerful authority rather than exercise individual freedom.</a:t>
            </a:r>
          </a:p>
        </p:txBody>
      </p:sp>
      <p:sp>
        <p:nvSpPr>
          <p:cNvPr id="15363" name="Line 4"/>
          <p:cNvSpPr>
            <a:spLocks noChangeShapeType="1"/>
          </p:cNvSpPr>
          <p:nvPr/>
        </p:nvSpPr>
        <p:spPr bwMode="auto">
          <a:xfrm>
            <a:off x="5257800" y="1447800"/>
            <a:ext cx="0" cy="457200"/>
          </a:xfrm>
          <a:prstGeom prst="line">
            <a:avLst/>
          </a:prstGeom>
          <a:noFill/>
          <a:ln w="38100">
            <a:solidFill>
              <a:srgbClr val="E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2057400" y="4800600"/>
            <a:ext cx="6705600" cy="155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omic Sans MS" pitchFamily="66" charset="0"/>
              <a:buNone/>
            </a:pPr>
            <a:r>
              <a:rPr lang="en-US" sz="2400">
                <a:solidFill>
                  <a:srgbClr val="FFC757"/>
                </a:solidFill>
              </a:rPr>
              <a:t>  </a:t>
            </a:r>
            <a:r>
              <a:rPr lang="en-US" sz="3200">
                <a:solidFill>
                  <a:srgbClr val="FFC757"/>
                </a:solidFill>
              </a:rPr>
              <a:t>The </a:t>
            </a:r>
            <a:r>
              <a:rPr lang="en-US" sz="3200">
                <a:solidFill>
                  <a:srgbClr val="EC0000"/>
                </a:solidFill>
              </a:rPr>
              <a:t>ruler</a:t>
            </a:r>
            <a:r>
              <a:rPr lang="en-US" sz="3200">
                <a:solidFill>
                  <a:srgbClr val="FFC757"/>
                </a:solidFill>
              </a:rPr>
              <a:t>, therefore, </a:t>
            </a:r>
            <a:r>
              <a:rPr lang="en-US" sz="3200">
                <a:solidFill>
                  <a:srgbClr val="FF0000"/>
                </a:solidFill>
              </a:rPr>
              <a:t>“cracks his whip”</a:t>
            </a:r>
            <a:r>
              <a:rPr lang="en-US" sz="3200">
                <a:solidFill>
                  <a:srgbClr val="FFC757"/>
                </a:solidFill>
              </a:rPr>
              <a:t> on the backs of his subjects!</a:t>
            </a:r>
          </a:p>
        </p:txBody>
      </p:sp>
      <p:sp>
        <p:nvSpPr>
          <p:cNvPr id="15365" name="WordArt 6"/>
          <p:cNvSpPr>
            <a:spLocks noChangeArrowheads="1" noChangeShapeType="1" noTextEdit="1"/>
          </p:cNvSpPr>
          <p:nvPr/>
        </p:nvSpPr>
        <p:spPr bwMode="auto">
          <a:xfrm>
            <a:off x="2819400" y="457200"/>
            <a:ext cx="4876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19050">
                  <a:solidFill>
                    <a:srgbClr val="FFC757"/>
                  </a:solidFill>
                  <a:round/>
                  <a:headEnd/>
                  <a:tailEnd/>
                </a:ln>
                <a:solidFill>
                  <a:srgbClr val="EC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OrientNarrow"/>
              </a:rPr>
              <a:t>Authoritarian</a:t>
            </a:r>
          </a:p>
        </p:txBody>
      </p:sp>
    </p:spTree>
    <p:extLst>
      <p:ext uri="{BB962C8B-B14F-4D97-AF65-F5344CB8AC3E}">
        <p14:creationId xmlns:p14="http://schemas.microsoft.com/office/powerpoint/2010/main" val="92630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allAtOnce"/>
      <p:bldP spid="30725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4"/>
          <p:cNvSpPr>
            <a:spLocks noChangeArrowheads="1" noChangeShapeType="1" noTextEdit="1"/>
          </p:cNvSpPr>
          <p:nvPr/>
        </p:nvSpPr>
        <p:spPr bwMode="auto">
          <a:xfrm>
            <a:off x="2209800" y="533400"/>
            <a:ext cx="6096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19050">
                  <a:solidFill>
                    <a:srgbClr val="FFC757"/>
                  </a:solidFill>
                  <a:round/>
                  <a:headEnd/>
                  <a:tailEnd/>
                </a:ln>
                <a:solidFill>
                  <a:srgbClr val="EC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OrientNarrow"/>
              </a:rPr>
              <a:t>Summary</a:t>
            </a:r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1371600" y="1676400"/>
            <a:ext cx="7543800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omic Sans MS" pitchFamily="66" charset="0"/>
              <a:buNone/>
            </a:pPr>
            <a:r>
              <a:rPr lang="en-US" sz="2400">
                <a:solidFill>
                  <a:srgbClr val="FFC757"/>
                </a:solidFill>
              </a:rPr>
              <a:t>  </a:t>
            </a:r>
            <a:endParaRPr lang="en-US" sz="2800" i="1">
              <a:solidFill>
                <a:srgbClr val="FFC757"/>
              </a:solidFill>
            </a:endParaRP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1524000" y="1981200"/>
            <a:ext cx="7620000" cy="1373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omic Sans MS" pitchFamily="66" charset="0"/>
              <a:buNone/>
            </a:pPr>
            <a:r>
              <a:rPr lang="en-US" sz="2400">
                <a:solidFill>
                  <a:srgbClr val="FFC757"/>
                </a:solidFill>
              </a:rPr>
              <a:t>  </a:t>
            </a:r>
            <a:r>
              <a:rPr lang="en-US" sz="2800">
                <a:solidFill>
                  <a:srgbClr val="EC0000"/>
                </a:solidFill>
              </a:rPr>
              <a:t>Confucianism</a:t>
            </a:r>
            <a:r>
              <a:rPr lang="en-US" sz="2800">
                <a:solidFill>
                  <a:srgbClr val="FFC757"/>
                </a:solidFill>
              </a:rPr>
              <a:t> </a:t>
            </a:r>
            <a:r>
              <a:rPr lang="en-US" sz="2800">
                <a:solidFill>
                  <a:srgbClr val="FFC757"/>
                </a:solidFill>
                <a:sym typeface="Wingdings" pitchFamily="2" charset="2"/>
              </a:rPr>
              <a:t>--&gt; Moral order in society 				through relationships 				and hierarchy.</a:t>
            </a:r>
            <a:endParaRPr lang="en-US" sz="2800">
              <a:solidFill>
                <a:srgbClr val="FFC757"/>
              </a:solidFill>
            </a:endParaRP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1447800" y="5638800"/>
            <a:ext cx="7620000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omic Sans MS" pitchFamily="66" charset="0"/>
              <a:buNone/>
            </a:pPr>
            <a:r>
              <a:rPr lang="en-US" sz="2400" dirty="0">
                <a:solidFill>
                  <a:srgbClr val="FFC757"/>
                </a:solidFill>
              </a:rPr>
              <a:t>  </a:t>
            </a:r>
            <a:r>
              <a:rPr lang="en-US" sz="2800" dirty="0">
                <a:solidFill>
                  <a:srgbClr val="EC0000"/>
                </a:solidFill>
              </a:rPr>
              <a:t>Legalism</a:t>
            </a:r>
            <a:r>
              <a:rPr lang="en-US" sz="2800" dirty="0">
                <a:solidFill>
                  <a:srgbClr val="FFC757"/>
                </a:solidFill>
              </a:rPr>
              <a:t> </a:t>
            </a:r>
            <a:r>
              <a:rPr lang="en-US" sz="2800" dirty="0">
                <a:solidFill>
                  <a:srgbClr val="FFC757"/>
                </a:solidFill>
                <a:sym typeface="Wingdings" pitchFamily="2" charset="2"/>
              </a:rPr>
              <a:t>--&gt; Rule by harsh law &amp; order-			government rules.</a:t>
            </a:r>
            <a:endParaRPr lang="en-US" sz="2800" dirty="0">
              <a:solidFill>
                <a:srgbClr val="FFC757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524000" y="3733800"/>
            <a:ext cx="7620000" cy="1800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omic Sans MS" pitchFamily="66" charset="0"/>
              <a:buNone/>
            </a:pPr>
            <a:r>
              <a:rPr lang="en-US" sz="2400" dirty="0">
                <a:solidFill>
                  <a:srgbClr val="FFC757"/>
                </a:solidFill>
              </a:rPr>
              <a:t>  </a:t>
            </a:r>
            <a:r>
              <a:rPr lang="en-US" sz="2800" dirty="0">
                <a:solidFill>
                  <a:srgbClr val="EC0000"/>
                </a:solidFill>
              </a:rPr>
              <a:t>Daoism</a:t>
            </a:r>
            <a:r>
              <a:rPr lang="en-US" sz="2800" dirty="0">
                <a:solidFill>
                  <a:srgbClr val="FFC757"/>
                </a:solidFill>
              </a:rPr>
              <a:t> </a:t>
            </a:r>
            <a:r>
              <a:rPr lang="en-US" sz="2800" dirty="0">
                <a:solidFill>
                  <a:srgbClr val="FFC757"/>
                </a:solidFill>
                <a:sym typeface="Wingdings" pitchFamily="2" charset="2"/>
              </a:rPr>
              <a:t>--&gt; Freedom for individuals and</a:t>
            </a:r>
            <a:br>
              <a:rPr lang="en-US" sz="2800" dirty="0">
                <a:solidFill>
                  <a:srgbClr val="FFC757"/>
                </a:solidFill>
                <a:sym typeface="Wingdings" pitchFamily="2" charset="2"/>
              </a:rPr>
            </a:br>
            <a:r>
              <a:rPr lang="en-US" sz="2800" dirty="0">
                <a:solidFill>
                  <a:srgbClr val="FFC757"/>
                </a:solidFill>
                <a:sym typeface="Wingdings" pitchFamily="2" charset="2"/>
              </a:rPr>
              <a:t>              less govt. to avoid </a:t>
            </a:r>
            <a:br>
              <a:rPr lang="en-US" sz="2800" dirty="0">
                <a:solidFill>
                  <a:srgbClr val="FFC757"/>
                </a:solidFill>
                <a:sym typeface="Wingdings" pitchFamily="2" charset="2"/>
              </a:rPr>
            </a:br>
            <a:r>
              <a:rPr lang="en-US" sz="2800" dirty="0">
                <a:solidFill>
                  <a:srgbClr val="FFC757"/>
                </a:solidFill>
                <a:sym typeface="Wingdings" pitchFamily="2" charset="2"/>
              </a:rPr>
              <a:t>              uniformity and conformity.  			Natural law should rule.</a:t>
            </a:r>
            <a:endParaRPr lang="en-US" sz="2800" dirty="0">
              <a:solidFill>
                <a:srgbClr val="FFC7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4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build="allAtOnce"/>
      <p:bldP spid="32775" grpId="0" build="allAtOnce"/>
      <p:bldP spid="7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en-US" dirty="0" smtClean="0"/>
              <a:t>WOW</a:t>
            </a:r>
            <a:endParaRPr lang="en-US" dirty="0"/>
          </a:p>
        </p:txBody>
      </p:sp>
      <p:pic>
        <p:nvPicPr>
          <p:cNvPr id="1026" name="Picture 2" descr="http://www.worldmapper.org/images/smallpng/57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00200"/>
            <a:ext cx="883602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63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3"/>
          <p:cNvSpPr>
            <a:spLocks noChangeArrowheads="1" noChangeShapeType="1" noTextEdit="1"/>
          </p:cNvSpPr>
          <p:nvPr/>
        </p:nvSpPr>
        <p:spPr bwMode="auto">
          <a:xfrm>
            <a:off x="304800" y="588579"/>
            <a:ext cx="3200400" cy="685800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>
                <a:ln w="19050">
                  <a:solidFill>
                    <a:srgbClr val="FFC757"/>
                  </a:solidFill>
                  <a:round/>
                  <a:headEnd/>
                  <a:tailEnd/>
                </a:ln>
                <a:solidFill>
                  <a:srgbClr val="EC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OrientNarrow"/>
              </a:rPr>
              <a:t>Confucius</a:t>
            </a:r>
          </a:p>
        </p:txBody>
      </p:sp>
      <p:pic>
        <p:nvPicPr>
          <p:cNvPr id="4099" name="Picture 4" descr="portrait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lum bright="-6000" contrast="6000"/>
          </a:blip>
          <a:srcRect/>
          <a:stretch>
            <a:fillRect/>
          </a:stretch>
        </p:blipFill>
        <p:spPr>
          <a:xfrm>
            <a:off x="381000" y="1676400"/>
            <a:ext cx="3273425" cy="4305300"/>
          </a:xfrm>
          <a:noFill/>
          <a:ln w="9525">
            <a:solidFill>
              <a:srgbClr val="FFC757"/>
            </a:solidFill>
          </a:ln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733800" y="685800"/>
            <a:ext cx="5410200" cy="581697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0" dirty="0"/>
              <a:t> </a:t>
            </a:r>
            <a:r>
              <a:rPr lang="en-US" sz="2400" dirty="0"/>
              <a:t>551 – 479 B.C.E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Ancestors = aristocracy…gone by time born</a:t>
            </a:r>
          </a:p>
          <a:p>
            <a:r>
              <a:rPr lang="en-US" sz="2400" dirty="0" smtClean="0"/>
              <a:t>Dad dies – age 3</a:t>
            </a:r>
          </a:p>
          <a:p>
            <a:r>
              <a:rPr lang="en-US" sz="2400" dirty="0" smtClean="0"/>
              <a:t>Mom – values ed. and teaches him to value it as well. </a:t>
            </a:r>
          </a:p>
          <a:p>
            <a:r>
              <a:rPr lang="en-US" sz="2400" dirty="0" smtClean="0"/>
              <a:t>Appointed to several government posts</a:t>
            </a:r>
          </a:p>
          <a:p>
            <a:pPr lvl="1"/>
            <a:r>
              <a:rPr lang="en-US" sz="2400" dirty="0" smtClean="0"/>
              <a:t>Leaves due to discontent with leaders.</a:t>
            </a:r>
            <a:endParaRPr lang="en-US" sz="2400" dirty="0"/>
          </a:p>
          <a:p>
            <a:pPr lvl="1"/>
            <a:r>
              <a:rPr lang="en-US" sz="2400" dirty="0" smtClean="0"/>
              <a:t>Disappears – voluntary exile!</a:t>
            </a:r>
          </a:p>
          <a:p>
            <a:r>
              <a:rPr lang="en-US" sz="2400" dirty="0" smtClean="0"/>
              <a:t>Becomes a Teacher!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10" dirty="0" smtClean="0">
                <a:ln w="19050">
                  <a:solidFill>
                    <a:srgbClr val="FFC757"/>
                  </a:solidFill>
                  <a:round/>
                  <a:headEnd/>
                  <a:tailEnd/>
                </a:ln>
                <a:solidFill>
                  <a:srgbClr val="EC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OrientNarrow"/>
              </a:rPr>
              <a:t>Overall…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47800" y="1524000"/>
            <a:ext cx="7451725" cy="4114800"/>
          </a:xfrm>
        </p:spPr>
        <p:txBody>
          <a:bodyPr/>
          <a:lstStyle/>
          <a:p>
            <a:r>
              <a:rPr lang="en-US" dirty="0" smtClean="0">
                <a:solidFill>
                  <a:srgbClr val="FFC757"/>
                </a:solidFill>
              </a:rPr>
              <a:t>Highly optimistic view of human nature…</a:t>
            </a:r>
          </a:p>
          <a:p>
            <a:pPr lvl="1"/>
            <a:r>
              <a:rPr lang="en-US" dirty="0" smtClean="0">
                <a:solidFill>
                  <a:srgbClr val="FFC757"/>
                </a:solidFill>
              </a:rPr>
              <a:t>Ordinary people can do GREAT things.</a:t>
            </a:r>
          </a:p>
          <a:p>
            <a:r>
              <a:rPr lang="en-US" dirty="0" smtClean="0">
                <a:solidFill>
                  <a:srgbClr val="FFC757"/>
                </a:solidFill>
              </a:rPr>
              <a:t>Believed those great things should be tied to</a:t>
            </a:r>
            <a:r>
              <a:rPr lang="en-US" b="1" u="sng" dirty="0" smtClean="0">
                <a:solidFill>
                  <a:srgbClr val="FFC757"/>
                </a:solidFill>
              </a:rPr>
              <a:t> service </a:t>
            </a:r>
            <a:r>
              <a:rPr lang="en-US" dirty="0" smtClean="0">
                <a:solidFill>
                  <a:srgbClr val="FFC757"/>
                </a:solidFill>
              </a:rPr>
              <a:t>to others.</a:t>
            </a:r>
          </a:p>
          <a:p>
            <a:pPr lvl="1"/>
            <a:endParaRPr lang="en-US" dirty="0">
              <a:solidFill>
                <a:srgbClr val="FFC757"/>
              </a:solidFill>
            </a:endParaRPr>
          </a:p>
          <a:p>
            <a:pPr marL="457200" lvl="1" indent="0">
              <a:buNone/>
            </a:pPr>
            <a:r>
              <a:rPr lang="en-US" i="1" dirty="0" smtClean="0">
                <a:solidFill>
                  <a:srgbClr val="FFC757"/>
                </a:solidFill>
              </a:rPr>
              <a:t>“Some people are born great, some people achieve greatness and some have greatness thrust upon them.”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C757"/>
                </a:solidFill>
              </a:rPr>
              <a:t>	</a:t>
            </a:r>
            <a:r>
              <a:rPr lang="en-US" dirty="0" smtClean="0">
                <a:solidFill>
                  <a:srgbClr val="FFC757"/>
                </a:solidFill>
              </a:rPr>
              <a:t>-Shakespeare. </a:t>
            </a:r>
            <a:endParaRPr lang="en-US" dirty="0">
              <a:solidFill>
                <a:srgbClr val="FFC7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32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 Box 1029"/>
          <p:cNvSpPr txBox="1">
            <a:spLocks noChangeArrowheads="1"/>
          </p:cNvSpPr>
          <p:nvPr/>
        </p:nvSpPr>
        <p:spPr bwMode="auto">
          <a:xfrm>
            <a:off x="2209800" y="1447800"/>
            <a:ext cx="23622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rgbClr val="FFC757"/>
              </a:buClr>
              <a:buFontTx/>
              <a:buNone/>
            </a:pPr>
            <a:r>
              <a:rPr lang="en-US" sz="2800">
                <a:solidFill>
                  <a:schemeClr val="tx1"/>
                </a:solidFill>
              </a:rPr>
              <a:t> </a:t>
            </a:r>
            <a:r>
              <a:rPr lang="en-US" sz="2800">
                <a:solidFill>
                  <a:srgbClr val="FF0000"/>
                </a:solidFill>
              </a:rPr>
              <a:t>1.</a:t>
            </a:r>
            <a:r>
              <a:rPr lang="en-US" sz="2800">
                <a:solidFill>
                  <a:schemeClr val="tx1"/>
                </a:solidFill>
              </a:rPr>
              <a:t> </a:t>
            </a:r>
            <a:r>
              <a:rPr lang="en-US" sz="2800">
                <a:solidFill>
                  <a:srgbClr val="FFC757"/>
                </a:solidFill>
              </a:rPr>
              <a:t>Ruler</a:t>
            </a:r>
            <a:r>
              <a:rPr lang="en-US" sz="3200">
                <a:solidFill>
                  <a:srgbClr val="FFC757"/>
                </a:solidFill>
              </a:rPr>
              <a:t>   </a:t>
            </a:r>
            <a:r>
              <a:rPr lang="en-US" sz="2800" b="0">
                <a:solidFill>
                  <a:srgbClr val="FFC757"/>
                </a:solidFill>
              </a:rPr>
              <a:t>  </a:t>
            </a:r>
            <a:endParaRPr lang="en-US" sz="2800">
              <a:solidFill>
                <a:srgbClr val="FFC757"/>
              </a:solidFill>
            </a:endParaRPr>
          </a:p>
        </p:txBody>
      </p:sp>
      <p:sp>
        <p:nvSpPr>
          <p:cNvPr id="18438" name="Line 1030"/>
          <p:cNvSpPr>
            <a:spLocks noChangeShapeType="1"/>
          </p:cNvSpPr>
          <p:nvPr/>
        </p:nvSpPr>
        <p:spPr bwMode="auto">
          <a:xfrm>
            <a:off x="4648200" y="1752600"/>
            <a:ext cx="1600200" cy="0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39" name="Text Box 1031"/>
          <p:cNvSpPr txBox="1">
            <a:spLocks noChangeArrowheads="1"/>
          </p:cNvSpPr>
          <p:nvPr/>
        </p:nvSpPr>
        <p:spPr bwMode="auto">
          <a:xfrm>
            <a:off x="6248400" y="1447800"/>
            <a:ext cx="23622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rgbClr val="FFC757"/>
              </a:buClr>
              <a:buFontTx/>
              <a:buNone/>
            </a:pPr>
            <a:r>
              <a:rPr lang="en-US" sz="2800">
                <a:solidFill>
                  <a:schemeClr val="tx1"/>
                </a:solidFill>
              </a:rPr>
              <a:t>  </a:t>
            </a:r>
            <a:r>
              <a:rPr lang="en-US" sz="2800">
                <a:solidFill>
                  <a:srgbClr val="FFC757"/>
                </a:solidFill>
              </a:rPr>
              <a:t>Subject</a:t>
            </a:r>
          </a:p>
        </p:txBody>
      </p:sp>
      <p:sp>
        <p:nvSpPr>
          <p:cNvPr id="18440" name="Text Box 1032"/>
          <p:cNvSpPr txBox="1">
            <a:spLocks noChangeArrowheads="1"/>
          </p:cNvSpPr>
          <p:nvPr/>
        </p:nvSpPr>
        <p:spPr bwMode="auto">
          <a:xfrm>
            <a:off x="2209800" y="2438400"/>
            <a:ext cx="23622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rgbClr val="FFC757"/>
              </a:buClr>
              <a:buFontTx/>
              <a:buNone/>
            </a:pPr>
            <a:r>
              <a:rPr lang="en-US" sz="2800">
                <a:solidFill>
                  <a:schemeClr val="tx1"/>
                </a:solidFill>
              </a:rPr>
              <a:t> </a:t>
            </a:r>
            <a:r>
              <a:rPr lang="en-US" sz="2800">
                <a:solidFill>
                  <a:srgbClr val="FF0000"/>
                </a:solidFill>
              </a:rPr>
              <a:t>2.</a:t>
            </a:r>
            <a:r>
              <a:rPr lang="en-US" sz="2800">
                <a:solidFill>
                  <a:srgbClr val="FFC757"/>
                </a:solidFill>
              </a:rPr>
              <a:t> Father</a:t>
            </a:r>
            <a:r>
              <a:rPr lang="en-US" sz="3200">
                <a:solidFill>
                  <a:srgbClr val="FFC757"/>
                </a:solidFill>
              </a:rPr>
              <a:t>   </a:t>
            </a:r>
            <a:r>
              <a:rPr lang="en-US" sz="2800" b="0">
                <a:solidFill>
                  <a:srgbClr val="FFC757"/>
                </a:solidFill>
              </a:rPr>
              <a:t>  </a:t>
            </a:r>
            <a:endParaRPr lang="en-US" sz="2800">
              <a:solidFill>
                <a:srgbClr val="FFC757"/>
              </a:solidFill>
            </a:endParaRPr>
          </a:p>
        </p:txBody>
      </p:sp>
      <p:sp>
        <p:nvSpPr>
          <p:cNvPr id="18441" name="Line 1033"/>
          <p:cNvSpPr>
            <a:spLocks noChangeShapeType="1"/>
          </p:cNvSpPr>
          <p:nvPr/>
        </p:nvSpPr>
        <p:spPr bwMode="auto">
          <a:xfrm>
            <a:off x="4648200" y="2743200"/>
            <a:ext cx="1600200" cy="0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2" name="Text Box 1034"/>
          <p:cNvSpPr txBox="1">
            <a:spLocks noChangeArrowheads="1"/>
          </p:cNvSpPr>
          <p:nvPr/>
        </p:nvSpPr>
        <p:spPr bwMode="auto">
          <a:xfrm>
            <a:off x="6248400" y="2438400"/>
            <a:ext cx="23622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rgbClr val="FFC757"/>
              </a:buClr>
              <a:buFontTx/>
              <a:buNone/>
            </a:pPr>
            <a:r>
              <a:rPr lang="en-US" sz="2800">
                <a:solidFill>
                  <a:schemeClr val="tx1"/>
                </a:solidFill>
              </a:rPr>
              <a:t>  </a:t>
            </a:r>
            <a:r>
              <a:rPr lang="en-US" sz="2800">
                <a:solidFill>
                  <a:srgbClr val="FFC757"/>
                </a:solidFill>
              </a:rPr>
              <a:t>Son</a:t>
            </a:r>
          </a:p>
        </p:txBody>
      </p:sp>
      <p:sp>
        <p:nvSpPr>
          <p:cNvPr id="18443" name="Text Box 1035"/>
          <p:cNvSpPr txBox="1">
            <a:spLocks noChangeArrowheads="1"/>
          </p:cNvSpPr>
          <p:nvPr/>
        </p:nvSpPr>
        <p:spPr bwMode="auto">
          <a:xfrm>
            <a:off x="2209800" y="3429000"/>
            <a:ext cx="23622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rgbClr val="FFC757"/>
              </a:buClr>
              <a:buFontTx/>
              <a:buNone/>
            </a:pPr>
            <a:r>
              <a:rPr lang="en-US" sz="2800">
                <a:solidFill>
                  <a:schemeClr val="tx1"/>
                </a:solidFill>
              </a:rPr>
              <a:t> </a:t>
            </a:r>
            <a:r>
              <a:rPr lang="en-US" sz="2800">
                <a:solidFill>
                  <a:srgbClr val="FF0000"/>
                </a:solidFill>
              </a:rPr>
              <a:t>3.</a:t>
            </a:r>
            <a:r>
              <a:rPr lang="en-US" sz="2800">
                <a:solidFill>
                  <a:srgbClr val="FFC757"/>
                </a:solidFill>
              </a:rPr>
              <a:t> Husband</a:t>
            </a:r>
            <a:r>
              <a:rPr lang="en-US" sz="3200">
                <a:solidFill>
                  <a:srgbClr val="FFC757"/>
                </a:solidFill>
              </a:rPr>
              <a:t>   </a:t>
            </a:r>
            <a:r>
              <a:rPr lang="en-US" sz="2800" b="0">
                <a:solidFill>
                  <a:srgbClr val="FFC757"/>
                </a:solidFill>
              </a:rPr>
              <a:t>  </a:t>
            </a:r>
            <a:endParaRPr lang="en-US" sz="2800">
              <a:solidFill>
                <a:srgbClr val="FFC757"/>
              </a:solidFill>
            </a:endParaRPr>
          </a:p>
        </p:txBody>
      </p:sp>
      <p:sp>
        <p:nvSpPr>
          <p:cNvPr id="18444" name="Line 1036"/>
          <p:cNvSpPr>
            <a:spLocks noChangeShapeType="1"/>
          </p:cNvSpPr>
          <p:nvPr/>
        </p:nvSpPr>
        <p:spPr bwMode="auto">
          <a:xfrm>
            <a:off x="4648200" y="3733800"/>
            <a:ext cx="1600200" cy="0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5" name="Text Box 1037"/>
          <p:cNvSpPr txBox="1">
            <a:spLocks noChangeArrowheads="1"/>
          </p:cNvSpPr>
          <p:nvPr/>
        </p:nvSpPr>
        <p:spPr bwMode="auto">
          <a:xfrm>
            <a:off x="6248400" y="3429000"/>
            <a:ext cx="23622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rgbClr val="FFC757"/>
              </a:buClr>
              <a:buFontTx/>
              <a:buNone/>
            </a:pPr>
            <a:r>
              <a:rPr lang="en-US" sz="2800">
                <a:solidFill>
                  <a:schemeClr val="tx1"/>
                </a:solidFill>
              </a:rPr>
              <a:t>  </a:t>
            </a:r>
            <a:r>
              <a:rPr lang="en-US" sz="2800">
                <a:solidFill>
                  <a:srgbClr val="FFC757"/>
                </a:solidFill>
              </a:rPr>
              <a:t>Wife</a:t>
            </a:r>
          </a:p>
        </p:txBody>
      </p:sp>
      <p:sp>
        <p:nvSpPr>
          <p:cNvPr id="18446" name="Text Box 1038"/>
          <p:cNvSpPr txBox="1">
            <a:spLocks noChangeArrowheads="1"/>
          </p:cNvSpPr>
          <p:nvPr/>
        </p:nvSpPr>
        <p:spPr bwMode="auto">
          <a:xfrm>
            <a:off x="2209800" y="4495800"/>
            <a:ext cx="2590800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rgbClr val="FFC757"/>
              </a:buClr>
              <a:buFontTx/>
              <a:buNone/>
            </a:pPr>
            <a:r>
              <a:rPr lang="en-US" sz="2800">
                <a:solidFill>
                  <a:schemeClr val="tx1"/>
                </a:solidFill>
              </a:rPr>
              <a:t> </a:t>
            </a:r>
            <a:r>
              <a:rPr lang="en-US" sz="2800">
                <a:solidFill>
                  <a:srgbClr val="FF0000"/>
                </a:solidFill>
              </a:rPr>
              <a:t>4.</a:t>
            </a:r>
            <a:r>
              <a:rPr lang="en-US" sz="2800">
                <a:solidFill>
                  <a:srgbClr val="FFC757"/>
                </a:solidFill>
              </a:rPr>
              <a:t> Older</a:t>
            </a:r>
            <a:br>
              <a:rPr lang="en-US" sz="2800">
                <a:solidFill>
                  <a:srgbClr val="FFC757"/>
                </a:solidFill>
              </a:rPr>
            </a:br>
            <a:r>
              <a:rPr lang="en-US" sz="2800">
                <a:solidFill>
                  <a:srgbClr val="FFC757"/>
                </a:solidFill>
              </a:rPr>
              <a:t>  Brother</a:t>
            </a:r>
            <a:r>
              <a:rPr lang="en-US" sz="3200">
                <a:solidFill>
                  <a:srgbClr val="FFC757"/>
                </a:solidFill>
              </a:rPr>
              <a:t>   </a:t>
            </a:r>
            <a:r>
              <a:rPr lang="en-US" sz="2800" b="0">
                <a:solidFill>
                  <a:srgbClr val="FFC757"/>
                </a:solidFill>
              </a:rPr>
              <a:t>   </a:t>
            </a:r>
            <a:endParaRPr lang="en-US" sz="2800">
              <a:solidFill>
                <a:srgbClr val="FFC757"/>
              </a:solidFill>
            </a:endParaRPr>
          </a:p>
        </p:txBody>
      </p:sp>
      <p:sp>
        <p:nvSpPr>
          <p:cNvPr id="18447" name="Line 1039"/>
          <p:cNvSpPr>
            <a:spLocks noChangeShapeType="1"/>
          </p:cNvSpPr>
          <p:nvPr/>
        </p:nvSpPr>
        <p:spPr bwMode="auto">
          <a:xfrm>
            <a:off x="4648200" y="4800600"/>
            <a:ext cx="1600200" cy="0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8" name="Text Box 1040"/>
          <p:cNvSpPr txBox="1">
            <a:spLocks noChangeArrowheads="1"/>
          </p:cNvSpPr>
          <p:nvPr/>
        </p:nvSpPr>
        <p:spPr bwMode="auto">
          <a:xfrm>
            <a:off x="6248400" y="4495800"/>
            <a:ext cx="2590800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rgbClr val="FFC757"/>
              </a:buClr>
              <a:buFontTx/>
              <a:buNone/>
            </a:pPr>
            <a:r>
              <a:rPr lang="en-US" sz="2800">
                <a:solidFill>
                  <a:schemeClr val="tx1"/>
                </a:solidFill>
              </a:rPr>
              <a:t>  </a:t>
            </a:r>
            <a:r>
              <a:rPr lang="en-US" sz="2800">
                <a:solidFill>
                  <a:srgbClr val="FFC757"/>
                </a:solidFill>
              </a:rPr>
              <a:t>Younger</a:t>
            </a:r>
            <a:br>
              <a:rPr lang="en-US" sz="2800">
                <a:solidFill>
                  <a:srgbClr val="FFC757"/>
                </a:solidFill>
              </a:rPr>
            </a:br>
            <a:r>
              <a:rPr lang="en-US" sz="2800">
                <a:solidFill>
                  <a:srgbClr val="FFC757"/>
                </a:solidFill>
              </a:rPr>
              <a:t>Brother</a:t>
            </a:r>
          </a:p>
        </p:txBody>
      </p:sp>
      <p:sp>
        <p:nvSpPr>
          <p:cNvPr id="18449" name="Text Box 1041"/>
          <p:cNvSpPr txBox="1">
            <a:spLocks noChangeArrowheads="1"/>
          </p:cNvSpPr>
          <p:nvPr/>
        </p:nvSpPr>
        <p:spPr bwMode="auto">
          <a:xfrm>
            <a:off x="2209800" y="5699125"/>
            <a:ext cx="2362200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rgbClr val="FFC757"/>
              </a:buClr>
              <a:buFontTx/>
              <a:buNone/>
            </a:pPr>
            <a:r>
              <a:rPr lang="en-US" sz="2800">
                <a:solidFill>
                  <a:schemeClr val="tx1"/>
                </a:solidFill>
              </a:rPr>
              <a:t> </a:t>
            </a:r>
            <a:r>
              <a:rPr lang="en-US" sz="2800">
                <a:solidFill>
                  <a:srgbClr val="FF0000"/>
                </a:solidFill>
              </a:rPr>
              <a:t>5.</a:t>
            </a:r>
            <a:r>
              <a:rPr lang="en-US" sz="2800">
                <a:solidFill>
                  <a:srgbClr val="FFC757"/>
                </a:solidFill>
              </a:rPr>
              <a:t> Older</a:t>
            </a:r>
            <a:br>
              <a:rPr lang="en-US" sz="2800">
                <a:solidFill>
                  <a:srgbClr val="FFC757"/>
                </a:solidFill>
              </a:rPr>
            </a:br>
            <a:r>
              <a:rPr lang="en-US" sz="2800">
                <a:solidFill>
                  <a:srgbClr val="FFC757"/>
                </a:solidFill>
              </a:rPr>
              <a:t>  Friend</a:t>
            </a:r>
            <a:r>
              <a:rPr lang="en-US" sz="3200">
                <a:solidFill>
                  <a:srgbClr val="FFC757"/>
                </a:solidFill>
              </a:rPr>
              <a:t>   </a:t>
            </a:r>
            <a:r>
              <a:rPr lang="en-US" sz="2800" b="0">
                <a:solidFill>
                  <a:srgbClr val="FFC757"/>
                </a:solidFill>
              </a:rPr>
              <a:t>  </a:t>
            </a:r>
            <a:endParaRPr lang="en-US" sz="2800">
              <a:solidFill>
                <a:srgbClr val="FFC757"/>
              </a:solidFill>
            </a:endParaRPr>
          </a:p>
        </p:txBody>
      </p:sp>
      <p:sp>
        <p:nvSpPr>
          <p:cNvPr id="18450" name="Line 1042"/>
          <p:cNvSpPr>
            <a:spLocks noChangeShapeType="1"/>
          </p:cNvSpPr>
          <p:nvPr/>
        </p:nvSpPr>
        <p:spPr bwMode="auto">
          <a:xfrm>
            <a:off x="4648200" y="6003925"/>
            <a:ext cx="1600200" cy="0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51" name="Text Box 1043"/>
          <p:cNvSpPr txBox="1">
            <a:spLocks noChangeArrowheads="1"/>
          </p:cNvSpPr>
          <p:nvPr/>
        </p:nvSpPr>
        <p:spPr bwMode="auto">
          <a:xfrm>
            <a:off x="6248400" y="5699125"/>
            <a:ext cx="2362200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rgbClr val="FFC757"/>
              </a:buClr>
              <a:buFontTx/>
              <a:buNone/>
            </a:pPr>
            <a:r>
              <a:rPr lang="en-US" sz="2800">
                <a:solidFill>
                  <a:schemeClr val="tx1"/>
                </a:solidFill>
              </a:rPr>
              <a:t>  </a:t>
            </a:r>
            <a:r>
              <a:rPr lang="en-US" sz="2800">
                <a:solidFill>
                  <a:srgbClr val="FFC757"/>
                </a:solidFill>
              </a:rPr>
              <a:t>Younger</a:t>
            </a:r>
            <a:br>
              <a:rPr lang="en-US" sz="2800">
                <a:solidFill>
                  <a:srgbClr val="FFC757"/>
                </a:solidFill>
              </a:rPr>
            </a:br>
            <a:r>
              <a:rPr lang="en-US" sz="2800">
                <a:solidFill>
                  <a:srgbClr val="FFC757"/>
                </a:solidFill>
              </a:rPr>
              <a:t>Friend</a:t>
            </a:r>
          </a:p>
        </p:txBody>
      </p:sp>
      <p:sp>
        <p:nvSpPr>
          <p:cNvPr id="6161" name="WordArt 1044"/>
          <p:cNvSpPr>
            <a:spLocks noChangeArrowheads="1" noChangeShapeType="1" noTextEdit="1"/>
          </p:cNvSpPr>
          <p:nvPr/>
        </p:nvSpPr>
        <p:spPr bwMode="auto">
          <a:xfrm>
            <a:off x="2514600" y="457200"/>
            <a:ext cx="5562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19050">
                  <a:solidFill>
                    <a:srgbClr val="FFC757"/>
                  </a:solidFill>
                  <a:round/>
                  <a:headEnd/>
                  <a:tailEnd/>
                </a:ln>
                <a:solidFill>
                  <a:srgbClr val="EC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OrientNarrow"/>
              </a:rPr>
              <a:t>5 Principle Relationships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18438" grpId="0" animBg="1"/>
      <p:bldP spid="18439" grpId="0"/>
      <p:bldP spid="18440" grpId="0"/>
      <p:bldP spid="18441" grpId="0" animBg="1"/>
      <p:bldP spid="18442" grpId="0"/>
      <p:bldP spid="18443" grpId="0"/>
      <p:bldP spid="18444" grpId="0" animBg="1"/>
      <p:bldP spid="18445" grpId="0"/>
      <p:bldP spid="18446" grpId="0"/>
      <p:bldP spid="18447" grpId="0" animBg="1"/>
      <p:bldP spid="18448" grpId="0"/>
      <p:bldP spid="18449" grpId="0"/>
      <p:bldP spid="18450" grpId="0" animBg="1"/>
      <p:bldP spid="184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C757"/>
                </a:solidFill>
              </a:rPr>
              <a:t>Concerned primarily with restoring social stability and order</a:t>
            </a:r>
          </a:p>
          <a:p>
            <a:pPr lvl="1"/>
            <a:r>
              <a:rPr lang="en-US" altLang="zh-CN" dirty="0">
                <a:solidFill>
                  <a:srgbClr val="FFC757"/>
                </a:solidFill>
              </a:rPr>
              <a:t>What is the basis of a stable, unified, and enduring social order?</a:t>
            </a:r>
          </a:p>
          <a:p>
            <a:endParaRPr lang="en-US" dirty="0">
              <a:solidFill>
                <a:srgbClr val="FFC757"/>
              </a:solidFill>
            </a:endParaRPr>
          </a:p>
        </p:txBody>
      </p:sp>
      <p:sp>
        <p:nvSpPr>
          <p:cNvPr id="5" name="WordArt 2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>
                <a:ln w="19050">
                  <a:solidFill>
                    <a:srgbClr val="FFC757"/>
                  </a:solidFill>
                  <a:round/>
                  <a:headEnd/>
                  <a:tailEnd/>
                </a:ln>
                <a:solidFill>
                  <a:srgbClr val="EC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OrientNarrow"/>
              </a:rPr>
              <a:t>Organizing Principles</a:t>
            </a:r>
          </a:p>
        </p:txBody>
      </p:sp>
    </p:spTree>
    <p:extLst>
      <p:ext uri="{BB962C8B-B14F-4D97-AF65-F5344CB8AC3E}">
        <p14:creationId xmlns:p14="http://schemas.microsoft.com/office/powerpoint/2010/main" val="427759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2514600" y="609600"/>
            <a:ext cx="5562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>
                <a:ln w="19050">
                  <a:solidFill>
                    <a:srgbClr val="FFC757"/>
                  </a:solidFill>
                  <a:round/>
                  <a:headEnd/>
                  <a:tailEnd/>
                </a:ln>
                <a:solidFill>
                  <a:srgbClr val="EC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OrientNarrow"/>
              </a:rPr>
              <a:t>Organizing Principles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810000" y="2117725"/>
            <a:ext cx="3505200" cy="37496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 dirty="0"/>
              <a:t> </a:t>
            </a:r>
            <a:r>
              <a:rPr lang="en-US" sz="4000" dirty="0"/>
              <a:t>Status</a:t>
            </a:r>
            <a:br>
              <a:rPr lang="en-US" sz="4000" dirty="0"/>
            </a:br>
            <a:endParaRPr lang="en-US" sz="4000" dirty="0"/>
          </a:p>
          <a:p>
            <a:r>
              <a:rPr lang="en-US" sz="4000" dirty="0"/>
              <a:t> Age</a:t>
            </a:r>
            <a:br>
              <a:rPr lang="en-US" sz="4000" dirty="0"/>
            </a:br>
            <a:endParaRPr lang="en-US" sz="4000" dirty="0"/>
          </a:p>
          <a:p>
            <a:r>
              <a:rPr lang="en-US" sz="4000" dirty="0"/>
              <a:t> Gender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676400" y="1676400"/>
            <a:ext cx="7391400" cy="4924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rgbClr val="FFC757"/>
              </a:buClr>
              <a:buFontTx/>
              <a:buNone/>
            </a:pPr>
            <a:r>
              <a:rPr lang="en-US" sz="2400" b="0" dirty="0">
                <a:solidFill>
                  <a:schemeClr val="tx1"/>
                </a:solidFill>
              </a:rPr>
              <a:t>  </a:t>
            </a:r>
            <a:r>
              <a:rPr lang="en-US" sz="2600" i="1" dirty="0">
                <a:solidFill>
                  <a:srgbClr val="FF0000"/>
                </a:solidFill>
              </a:rPr>
              <a:t>Li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/>
              <a:t>--&gt; Rite, rules, ritual decorum (Binding   </a:t>
            </a:r>
            <a:br>
              <a:rPr lang="en-US" sz="2600" dirty="0"/>
            </a:br>
            <a:r>
              <a:rPr lang="en-US" sz="2600" dirty="0"/>
              <a:t>       force of an enduring stable society)</a:t>
            </a:r>
          </a:p>
          <a:p>
            <a:pPr marL="342900" indent="-342900">
              <a:buClr>
                <a:srgbClr val="FFC757"/>
              </a:buClr>
              <a:buFontTx/>
              <a:buNone/>
            </a:pPr>
            <a:r>
              <a:rPr lang="en-US" sz="2600" dirty="0"/>
              <a:t> </a:t>
            </a:r>
            <a:r>
              <a:rPr lang="en-US" sz="2600" i="1" dirty="0">
                <a:solidFill>
                  <a:srgbClr val="FF0000"/>
                </a:solidFill>
              </a:rPr>
              <a:t>Ren</a:t>
            </a:r>
            <a:r>
              <a:rPr lang="en-US" sz="2600" dirty="0"/>
              <a:t> --&gt; </a:t>
            </a:r>
            <a:r>
              <a:rPr lang="en-US" sz="2600" dirty="0" smtClean="0"/>
              <a:t>**H</a:t>
            </a:r>
            <a:r>
              <a:rPr lang="en-US" sz="3600" u="sng" dirty="0" smtClean="0"/>
              <a:t>umaneness</a:t>
            </a:r>
            <a:r>
              <a:rPr lang="en-US" sz="2600" dirty="0"/>
              <a:t>, benevolence, </a:t>
            </a:r>
            <a:br>
              <a:rPr lang="en-US" sz="2600" dirty="0"/>
            </a:br>
            <a:r>
              <a:rPr lang="en-US" sz="2600" dirty="0"/>
              <a:t>         humanity</a:t>
            </a:r>
          </a:p>
          <a:p>
            <a:pPr marL="342900" indent="-342900">
              <a:buClr>
                <a:srgbClr val="FFC757"/>
              </a:buClr>
              <a:buFontTx/>
              <a:buNone/>
            </a:pPr>
            <a:r>
              <a:rPr lang="en-US" sz="2600" dirty="0"/>
              <a:t> </a:t>
            </a:r>
            <a:r>
              <a:rPr lang="en-US" sz="2600" i="1" dirty="0">
                <a:solidFill>
                  <a:srgbClr val="FF0000"/>
                </a:solidFill>
              </a:rPr>
              <a:t>Shu</a:t>
            </a:r>
            <a:r>
              <a:rPr lang="en-US" sz="2600" dirty="0"/>
              <a:t> --&gt; Reciprocity, empathy</a:t>
            </a:r>
          </a:p>
          <a:p>
            <a:pPr marL="800100" lvl="1" indent="-342900">
              <a:buFont typeface="Comic Sans MS" pitchFamily="66" charset="0"/>
              <a:buNone/>
            </a:pPr>
            <a:r>
              <a:rPr lang="en-US" sz="2600" i="1" dirty="0"/>
              <a:t>   Do not do unto others what you would </a:t>
            </a:r>
            <a:br>
              <a:rPr lang="en-US" sz="2600" i="1" dirty="0"/>
            </a:br>
            <a:r>
              <a:rPr lang="en-US" sz="2600" i="1" dirty="0"/>
              <a:t>not want others to do unto you.</a:t>
            </a:r>
          </a:p>
          <a:p>
            <a:pPr marL="342900" indent="-342900">
              <a:buClr>
                <a:srgbClr val="FFC757"/>
              </a:buClr>
              <a:buFont typeface="Comic Sans MS" pitchFamily="66" charset="0"/>
              <a:buNone/>
            </a:pPr>
            <a:r>
              <a:rPr lang="en-US" sz="2600" dirty="0"/>
              <a:t> </a:t>
            </a:r>
            <a:r>
              <a:rPr lang="en-US" sz="2600" i="1" dirty="0">
                <a:solidFill>
                  <a:srgbClr val="FF0000"/>
                </a:solidFill>
              </a:rPr>
              <a:t>Yi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/>
              <a:t>--&gt; Righteousness</a:t>
            </a:r>
          </a:p>
          <a:p>
            <a:pPr marL="342900" indent="-342900">
              <a:buClr>
                <a:srgbClr val="FFC757"/>
              </a:buClr>
              <a:buFont typeface="Comic Sans MS" pitchFamily="66" charset="0"/>
              <a:buNone/>
            </a:pPr>
            <a:r>
              <a:rPr lang="en-US" sz="2600" dirty="0"/>
              <a:t> </a:t>
            </a:r>
            <a:r>
              <a:rPr lang="en-US" sz="2600" i="1" dirty="0">
                <a:solidFill>
                  <a:srgbClr val="FF0000"/>
                </a:solidFill>
              </a:rPr>
              <a:t>Xiao </a:t>
            </a:r>
            <a:r>
              <a:rPr lang="en-US" sz="2600" dirty="0">
                <a:solidFill>
                  <a:srgbClr val="FFC757"/>
                </a:solidFill>
              </a:rPr>
              <a:t>--&gt; Filial Piety (Respect your elders!)</a:t>
            </a:r>
          </a:p>
        </p:txBody>
      </p:sp>
      <p:sp>
        <p:nvSpPr>
          <p:cNvPr id="5123" name="WordArt 5"/>
          <p:cNvSpPr>
            <a:spLocks noChangeArrowheads="1" noChangeShapeType="1" noTextEdit="1"/>
          </p:cNvSpPr>
          <p:nvPr/>
        </p:nvSpPr>
        <p:spPr bwMode="auto">
          <a:xfrm>
            <a:off x="2514600" y="457200"/>
            <a:ext cx="5638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19050">
                  <a:solidFill>
                    <a:srgbClr val="FFC757"/>
                  </a:solidFill>
                  <a:round/>
                  <a:headEnd/>
                  <a:tailEnd/>
                </a:ln>
                <a:solidFill>
                  <a:srgbClr val="EC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OrientNarrow"/>
              </a:rPr>
              <a:t>Major Confucian Principles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OLDTUBE">
  <a:themeElements>
    <a:clrScheme name="">
      <a:dk1>
        <a:srgbClr val="969696"/>
      </a:dk1>
      <a:lt1>
        <a:srgbClr val="FFFFFF"/>
      </a:lt1>
      <a:dk2>
        <a:srgbClr val="000000"/>
      </a:dk2>
      <a:lt2>
        <a:srgbClr val="FFFFFF"/>
      </a:lt2>
      <a:accent1>
        <a:srgbClr val="00CC99"/>
      </a:accent1>
      <a:accent2>
        <a:srgbClr val="3333CC"/>
      </a:accent2>
      <a:accent3>
        <a:srgbClr val="AAAAAA"/>
      </a:accent3>
      <a:accent4>
        <a:srgbClr val="DADADA"/>
      </a:accent4>
      <a:accent5>
        <a:srgbClr val="AAE2CA"/>
      </a:accent5>
      <a:accent6>
        <a:srgbClr val="2D2DB9"/>
      </a:accent6>
      <a:hlink>
        <a:srgbClr val="FFCC66"/>
      </a:hlink>
      <a:folHlink>
        <a:srgbClr val="969696"/>
      </a:folHlink>
    </a:clrScheme>
    <a:fontScheme name="GOLDTUB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FF0000"/>
          </a:buClr>
          <a:buSzTx/>
          <a:buFont typeface="Comic Sans MS" pitchFamily="66" charset="0"/>
          <a:buChar char="*"/>
          <a:tabLst/>
          <a:defRPr kumimoji="0" lang="en-US" sz="2200" b="1" i="0" u="none" strike="noStrike" cap="none" normalizeH="0" baseline="0" smtClean="0">
            <a:ln>
              <a:noFill/>
            </a:ln>
            <a:solidFill>
              <a:srgbClr val="FFCC66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FF0000"/>
          </a:buClr>
          <a:buSzTx/>
          <a:buFont typeface="Comic Sans MS" pitchFamily="66" charset="0"/>
          <a:buChar char="*"/>
          <a:tabLst/>
          <a:defRPr kumimoji="0" lang="en-US" sz="2200" b="1" i="0" u="none" strike="noStrike" cap="none" normalizeH="0" baseline="0" smtClean="0">
            <a:ln>
              <a:noFill/>
            </a:ln>
            <a:solidFill>
              <a:srgbClr val="FFCC66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GOLDTUB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DTUB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DTUB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DTUB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DTUB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DTUB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DTUB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DTUB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DTUB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DTUB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DTUB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DTUB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GOLDTUBE</Template>
  <TotalTime>1386</TotalTime>
  <Words>549</Words>
  <Application>Microsoft Office PowerPoint</Application>
  <PresentationFormat>On-screen Show (4:3)</PresentationFormat>
  <Paragraphs>138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Comic Sans MS</vt:lpstr>
      <vt:lpstr>Monotype Sorts</vt:lpstr>
      <vt:lpstr>OrientNarrow</vt:lpstr>
      <vt:lpstr>Times New Roman</vt:lpstr>
      <vt:lpstr>Wingdings</vt:lpstr>
      <vt:lpstr>Calibri</vt:lpstr>
      <vt:lpstr>GOLDTUBE</vt:lpstr>
      <vt:lpstr>PowerPoint Presentation</vt:lpstr>
      <vt:lpstr>PowerPoint Presentation</vt:lpstr>
      <vt:lpstr>PowerPoint Presentation</vt:lpstr>
      <vt:lpstr>PowerPoint Presentation</vt:lpstr>
      <vt:lpstr>Overall…</vt:lpstr>
      <vt:lpstr>PowerPoint Presentation</vt:lpstr>
      <vt:lpstr>Organizing Principles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Keys to Confucianism</vt:lpstr>
      <vt:lpstr>Social Cohesion is Paramount</vt:lpstr>
      <vt:lpstr>Factoids…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Tao of Pooh</vt:lpstr>
      <vt:lpstr>PowerPoint Presentation</vt:lpstr>
      <vt:lpstr>PowerPoint Presentation</vt:lpstr>
      <vt:lpstr>Tools to govern subjects…</vt:lpstr>
      <vt:lpstr>PowerPoint Presentation</vt:lpstr>
      <vt:lpstr>PowerPoint Presentation</vt:lpstr>
      <vt:lpstr>PowerPoint Presentation</vt:lpstr>
    </vt:vector>
  </TitlesOfParts>
  <Company>Horace Greeley 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CHinese Philosophies &amp; Ethical Codes</dc:title>
  <dc:creator>Susan M. Pojer</dc:creator>
  <cp:lastModifiedBy>Rachel Juarez</cp:lastModifiedBy>
  <cp:revision>172</cp:revision>
  <dcterms:created xsi:type="dcterms:W3CDTF">2003-04-19T19:57:02Z</dcterms:created>
  <dcterms:modified xsi:type="dcterms:W3CDTF">2016-05-16T15:30:18Z</dcterms:modified>
</cp:coreProperties>
</file>